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4630400" cy="8229600"/>
  <p:notesSz cx="8229600" cy="14630400"/>
  <p:embeddedFontLst>
    <p:embeddedFont>
      <p:font typeface="Raleway" pitchFamily="2" charset="77"/>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Medium" panose="02000000000000000000" pitchFamily="2" charset="0"/>
      <p:regular r:id="rId41"/>
      <p: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7"/>
    <p:restoredTop sz="94610"/>
  </p:normalViewPr>
  <p:slideViewPr>
    <p:cSldViewPr snapToGrid="0" snapToObjects="1">
      <p:cViewPr varScale="1">
        <p:scale>
          <a:sx n="102" d="100"/>
          <a:sy n="102" d="100"/>
        </p:scale>
        <p:origin x="192"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Introduction to Transformers in Computer Vision</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initially used in natural language processing, have become increasingly popular in computer vision. Their ability to capture long-range dependencies and process sequential data has enabled advancements in various tasks like image classification and object detection.</a:t>
            </a:r>
            <a:endParaRPr lang="en-US" sz="1750" dirty="0"/>
          </a:p>
        </p:txBody>
      </p:sp>
      <p:sp>
        <p:nvSpPr>
          <p:cNvPr id="6" name="Text 3"/>
          <p:cNvSpPr/>
          <p:nvPr/>
        </p:nvSpPr>
        <p:spPr>
          <a:xfrm>
            <a:off x="908685" y="5798106"/>
            <a:ext cx="132993"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Roboto Medium" pitchFamily="34" charset="0"/>
                <a:ea typeface="Roboto Medium" pitchFamily="34" charset="-122"/>
                <a:cs typeface="Roboto Medium" pitchFamily="34" charset="-120"/>
              </a:rPr>
              <a:t>DN</a:t>
            </a:r>
            <a:endParaRPr lang="en-US" sz="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3392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Transformers for Image Generation</a:t>
            </a:r>
            <a:endParaRPr lang="en-US" sz="4450" dirty="0"/>
          </a:p>
        </p:txBody>
      </p:sp>
      <p:sp>
        <p:nvSpPr>
          <p:cNvPr id="4" name="Shape 1"/>
          <p:cNvSpPr/>
          <p:nvPr/>
        </p:nvSpPr>
        <p:spPr>
          <a:xfrm>
            <a:off x="6280190" y="2946797"/>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5" name="Text 2"/>
          <p:cNvSpPr/>
          <p:nvPr/>
        </p:nvSpPr>
        <p:spPr>
          <a:xfrm>
            <a:off x="6462474" y="3031808"/>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7017306" y="294679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Generative Models</a:t>
            </a:r>
            <a:endParaRPr lang="en-US" sz="2200" dirty="0"/>
          </a:p>
        </p:txBody>
      </p:sp>
      <p:sp>
        <p:nvSpPr>
          <p:cNvPr id="7" name="Text 4"/>
          <p:cNvSpPr/>
          <p:nvPr/>
        </p:nvSpPr>
        <p:spPr>
          <a:xfrm>
            <a:off x="7017306" y="343721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are now used to create realistic and high-quality images.</a:t>
            </a:r>
            <a:endParaRPr lang="en-US" sz="1750" dirty="0"/>
          </a:p>
        </p:txBody>
      </p:sp>
      <p:sp>
        <p:nvSpPr>
          <p:cNvPr id="8" name="Shape 5"/>
          <p:cNvSpPr/>
          <p:nvPr/>
        </p:nvSpPr>
        <p:spPr>
          <a:xfrm>
            <a:off x="10171867" y="2946797"/>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9" name="Text 6"/>
          <p:cNvSpPr/>
          <p:nvPr/>
        </p:nvSpPr>
        <p:spPr>
          <a:xfrm>
            <a:off x="10338316" y="3031808"/>
            <a:ext cx="177284"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10908983" y="2946797"/>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Text-to-Image Synthesis</a:t>
            </a:r>
            <a:endParaRPr lang="en-US" sz="2200" dirty="0"/>
          </a:p>
        </p:txBody>
      </p:sp>
      <p:sp>
        <p:nvSpPr>
          <p:cNvPr id="11" name="Text 8"/>
          <p:cNvSpPr/>
          <p:nvPr/>
        </p:nvSpPr>
        <p:spPr>
          <a:xfrm>
            <a:off x="10908983" y="379154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can generate images based on textual descriptions.</a:t>
            </a:r>
            <a:endParaRPr lang="en-US" sz="1750" dirty="0"/>
          </a:p>
        </p:txBody>
      </p:sp>
      <p:sp>
        <p:nvSpPr>
          <p:cNvPr id="12" name="Shape 9"/>
          <p:cNvSpPr/>
          <p:nvPr/>
        </p:nvSpPr>
        <p:spPr>
          <a:xfrm>
            <a:off x="6280190" y="5362218"/>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13" name="Text 10"/>
          <p:cNvSpPr/>
          <p:nvPr/>
        </p:nvSpPr>
        <p:spPr>
          <a:xfrm>
            <a:off x="6444496" y="5447228"/>
            <a:ext cx="181689"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4" name="Text 11"/>
          <p:cNvSpPr/>
          <p:nvPr/>
        </p:nvSpPr>
        <p:spPr>
          <a:xfrm>
            <a:off x="7017306" y="536221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Image-to-Image Translation</a:t>
            </a:r>
            <a:endParaRPr lang="en-US" sz="2200" dirty="0"/>
          </a:p>
        </p:txBody>
      </p:sp>
      <p:sp>
        <p:nvSpPr>
          <p:cNvPr id="15" name="Text 12"/>
          <p:cNvSpPr/>
          <p:nvPr/>
        </p:nvSpPr>
        <p:spPr>
          <a:xfrm>
            <a:off x="7017306" y="620696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can translate an image from one domain to another.</a:t>
            </a:r>
            <a:endParaRPr lang="en-US" sz="1750" dirty="0"/>
          </a:p>
        </p:txBody>
      </p:sp>
      <p:sp>
        <p:nvSpPr>
          <p:cNvPr id="16" name="Shape 13"/>
          <p:cNvSpPr/>
          <p:nvPr/>
        </p:nvSpPr>
        <p:spPr>
          <a:xfrm>
            <a:off x="10171867" y="5362218"/>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17" name="Text 14"/>
          <p:cNvSpPr/>
          <p:nvPr/>
        </p:nvSpPr>
        <p:spPr>
          <a:xfrm>
            <a:off x="10334149" y="5447228"/>
            <a:ext cx="185738"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4</a:t>
            </a:r>
            <a:endParaRPr lang="en-US" sz="2650" dirty="0"/>
          </a:p>
        </p:txBody>
      </p:sp>
      <p:sp>
        <p:nvSpPr>
          <p:cNvPr id="18" name="Text 15"/>
          <p:cNvSpPr/>
          <p:nvPr/>
        </p:nvSpPr>
        <p:spPr>
          <a:xfrm>
            <a:off x="10908983" y="53622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Style Transfer</a:t>
            </a:r>
            <a:endParaRPr lang="en-US" sz="2200" dirty="0"/>
          </a:p>
        </p:txBody>
      </p:sp>
      <p:sp>
        <p:nvSpPr>
          <p:cNvPr id="19" name="Text 16"/>
          <p:cNvSpPr/>
          <p:nvPr/>
        </p:nvSpPr>
        <p:spPr>
          <a:xfrm>
            <a:off x="10908983" y="585263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can transfer the style of one image to another.</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00802" y="551259"/>
            <a:ext cx="8486180" cy="625793"/>
          </a:xfrm>
          <a:prstGeom prst="rect">
            <a:avLst/>
          </a:prstGeom>
          <a:noFill/>
          <a:ln/>
        </p:spPr>
        <p:txBody>
          <a:bodyPr wrap="none" lIns="0" tIns="0" rIns="0" bIns="0" rtlCol="0" anchor="t"/>
          <a:lstStyle/>
          <a:p>
            <a:pPr marL="0" indent="0">
              <a:lnSpc>
                <a:spcPts val="4900"/>
              </a:lnSpc>
              <a:buNone/>
            </a:pPr>
            <a:r>
              <a:rPr lang="en-US" sz="3900" dirty="0">
                <a:solidFill>
                  <a:srgbClr val="1B1B27"/>
                </a:solidFill>
                <a:latin typeface="Raleway" pitchFamily="34" charset="0"/>
                <a:ea typeface="Raleway" pitchFamily="34" charset="-122"/>
                <a:cs typeface="Raleway" pitchFamily="34" charset="-120"/>
              </a:rPr>
              <a:t>Transformer Encoder for Vision Tasks</a:t>
            </a:r>
            <a:endParaRPr lang="en-US" sz="3900" dirty="0"/>
          </a:p>
        </p:txBody>
      </p:sp>
      <p:sp>
        <p:nvSpPr>
          <p:cNvPr id="3" name="Shape 1"/>
          <p:cNvSpPr/>
          <p:nvPr/>
        </p:nvSpPr>
        <p:spPr>
          <a:xfrm>
            <a:off x="700802" y="1577459"/>
            <a:ext cx="1653540" cy="1153597"/>
          </a:xfrm>
          <a:prstGeom prst="roundRect">
            <a:avLst>
              <a:gd name="adj" fmla="val 7291"/>
            </a:avLst>
          </a:prstGeom>
          <a:solidFill>
            <a:srgbClr val="E1E1EA"/>
          </a:solidFill>
          <a:ln w="7620">
            <a:solidFill>
              <a:srgbClr val="C7C7D0"/>
            </a:solidFill>
            <a:prstDash val="solid"/>
          </a:ln>
        </p:spPr>
        <p:txBody>
          <a:bodyPr/>
          <a:lstStyle/>
          <a:p>
            <a:endParaRPr lang="en-US"/>
          </a:p>
        </p:txBody>
      </p:sp>
      <p:sp>
        <p:nvSpPr>
          <p:cNvPr id="4" name="Text 2"/>
          <p:cNvSpPr/>
          <p:nvPr/>
        </p:nvSpPr>
        <p:spPr>
          <a:xfrm>
            <a:off x="908566" y="1954054"/>
            <a:ext cx="107156" cy="400407"/>
          </a:xfrm>
          <a:prstGeom prst="rect">
            <a:avLst/>
          </a:prstGeom>
          <a:noFill/>
          <a:ln/>
        </p:spPr>
        <p:txBody>
          <a:bodyPr wrap="none" lIns="0" tIns="0" rIns="0" bIns="0" rtlCol="0" anchor="t"/>
          <a:lstStyle/>
          <a:p>
            <a:pPr marL="0" indent="0" algn="ctr">
              <a:lnSpc>
                <a:spcPts val="3150"/>
              </a:lnSpc>
              <a:buNone/>
            </a:pPr>
            <a:r>
              <a:rPr lang="en-US" sz="1950" dirty="0">
                <a:solidFill>
                  <a:srgbClr val="3C3939"/>
                </a:solidFill>
                <a:latin typeface="Raleway" pitchFamily="34" charset="0"/>
                <a:ea typeface="Raleway" pitchFamily="34" charset="-122"/>
                <a:cs typeface="Raleway" pitchFamily="34" charset="-120"/>
              </a:rPr>
              <a:t>1</a:t>
            </a:r>
            <a:endParaRPr lang="en-US" sz="1950" dirty="0"/>
          </a:p>
        </p:txBody>
      </p:sp>
      <p:sp>
        <p:nvSpPr>
          <p:cNvPr id="5" name="Text 3"/>
          <p:cNvSpPr/>
          <p:nvPr/>
        </p:nvSpPr>
        <p:spPr>
          <a:xfrm>
            <a:off x="2554486" y="1777603"/>
            <a:ext cx="2503051" cy="312777"/>
          </a:xfrm>
          <a:prstGeom prst="rect">
            <a:avLst/>
          </a:prstGeom>
          <a:noFill/>
          <a:ln/>
        </p:spPr>
        <p:txBody>
          <a:bodyPr wrap="none" lIns="0" tIns="0" rIns="0" bIns="0" rtlCol="0" anchor="t"/>
          <a:lstStyle/>
          <a:p>
            <a:pPr marL="0" indent="0" algn="l">
              <a:lnSpc>
                <a:spcPts val="2450"/>
              </a:lnSpc>
              <a:buNone/>
            </a:pPr>
            <a:r>
              <a:rPr lang="en-US" sz="1950" dirty="0">
                <a:solidFill>
                  <a:srgbClr val="3C3939"/>
                </a:solidFill>
                <a:latin typeface="Raleway" pitchFamily="34" charset="0"/>
                <a:ea typeface="Raleway" pitchFamily="34" charset="-122"/>
                <a:cs typeface="Raleway" pitchFamily="34" charset="-120"/>
              </a:rPr>
              <a:t>Feature Extraction</a:t>
            </a:r>
            <a:endParaRPr lang="en-US" sz="1950" dirty="0"/>
          </a:p>
        </p:txBody>
      </p:sp>
      <p:sp>
        <p:nvSpPr>
          <p:cNvPr id="6" name="Text 4"/>
          <p:cNvSpPr/>
          <p:nvPr/>
        </p:nvSpPr>
        <p:spPr>
          <a:xfrm>
            <a:off x="2554486" y="2210514"/>
            <a:ext cx="5521285" cy="32039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encoder captures essential features from the input image.</a:t>
            </a:r>
            <a:endParaRPr lang="en-US" sz="1550" dirty="0"/>
          </a:p>
        </p:txBody>
      </p:sp>
      <p:sp>
        <p:nvSpPr>
          <p:cNvPr id="7" name="Shape 5"/>
          <p:cNvSpPr/>
          <p:nvPr/>
        </p:nvSpPr>
        <p:spPr>
          <a:xfrm>
            <a:off x="2454354" y="2721531"/>
            <a:ext cx="11375231" cy="11430"/>
          </a:xfrm>
          <a:prstGeom prst="roundRect">
            <a:avLst>
              <a:gd name="adj" fmla="val 735814"/>
            </a:avLst>
          </a:prstGeom>
          <a:solidFill>
            <a:srgbClr val="C7C7D0"/>
          </a:solidFill>
          <a:ln/>
        </p:spPr>
        <p:txBody>
          <a:bodyPr/>
          <a:lstStyle/>
          <a:p>
            <a:endParaRPr lang="en-US"/>
          </a:p>
        </p:txBody>
      </p:sp>
      <p:sp>
        <p:nvSpPr>
          <p:cNvPr id="8" name="Shape 6"/>
          <p:cNvSpPr/>
          <p:nvPr/>
        </p:nvSpPr>
        <p:spPr>
          <a:xfrm>
            <a:off x="700802" y="2831068"/>
            <a:ext cx="3307199" cy="1153597"/>
          </a:xfrm>
          <a:prstGeom prst="roundRect">
            <a:avLst>
              <a:gd name="adj" fmla="val 7291"/>
            </a:avLst>
          </a:prstGeom>
          <a:solidFill>
            <a:srgbClr val="E1E1EA"/>
          </a:solidFill>
          <a:ln w="7620">
            <a:solidFill>
              <a:srgbClr val="C7C7D0"/>
            </a:solidFill>
            <a:prstDash val="solid"/>
          </a:ln>
        </p:spPr>
        <p:txBody>
          <a:bodyPr/>
          <a:lstStyle/>
          <a:p>
            <a:endParaRPr lang="en-US"/>
          </a:p>
        </p:txBody>
      </p:sp>
      <p:sp>
        <p:nvSpPr>
          <p:cNvPr id="9" name="Text 7"/>
          <p:cNvSpPr/>
          <p:nvPr/>
        </p:nvSpPr>
        <p:spPr>
          <a:xfrm>
            <a:off x="908566" y="3207663"/>
            <a:ext cx="130373" cy="400407"/>
          </a:xfrm>
          <a:prstGeom prst="rect">
            <a:avLst/>
          </a:prstGeom>
          <a:noFill/>
          <a:ln/>
        </p:spPr>
        <p:txBody>
          <a:bodyPr wrap="none" lIns="0" tIns="0" rIns="0" bIns="0" rtlCol="0" anchor="t"/>
          <a:lstStyle/>
          <a:p>
            <a:pPr marL="0" indent="0" algn="ctr">
              <a:lnSpc>
                <a:spcPts val="3150"/>
              </a:lnSpc>
              <a:buNone/>
            </a:pPr>
            <a:r>
              <a:rPr lang="en-US" sz="1950" dirty="0">
                <a:solidFill>
                  <a:srgbClr val="3C3939"/>
                </a:solidFill>
                <a:latin typeface="Raleway" pitchFamily="34" charset="0"/>
                <a:ea typeface="Raleway" pitchFamily="34" charset="-122"/>
                <a:cs typeface="Raleway" pitchFamily="34" charset="-120"/>
              </a:rPr>
              <a:t>2</a:t>
            </a:r>
            <a:endParaRPr lang="en-US" sz="1950" dirty="0"/>
          </a:p>
        </p:txBody>
      </p:sp>
      <p:sp>
        <p:nvSpPr>
          <p:cNvPr id="10" name="Text 8"/>
          <p:cNvSpPr/>
          <p:nvPr/>
        </p:nvSpPr>
        <p:spPr>
          <a:xfrm>
            <a:off x="4208145" y="3031212"/>
            <a:ext cx="2846546" cy="312777"/>
          </a:xfrm>
          <a:prstGeom prst="rect">
            <a:avLst/>
          </a:prstGeom>
          <a:noFill/>
          <a:ln/>
        </p:spPr>
        <p:txBody>
          <a:bodyPr wrap="none" lIns="0" tIns="0" rIns="0" bIns="0" rtlCol="0" anchor="t"/>
          <a:lstStyle/>
          <a:p>
            <a:pPr marL="0" indent="0" algn="l">
              <a:lnSpc>
                <a:spcPts val="2450"/>
              </a:lnSpc>
              <a:buNone/>
            </a:pPr>
            <a:r>
              <a:rPr lang="en-US" sz="1950" dirty="0">
                <a:solidFill>
                  <a:srgbClr val="3C3939"/>
                </a:solidFill>
                <a:latin typeface="Raleway" pitchFamily="34" charset="0"/>
                <a:ea typeface="Raleway" pitchFamily="34" charset="-122"/>
                <a:cs typeface="Raleway" pitchFamily="34" charset="-120"/>
              </a:rPr>
              <a:t>Contextual Relationships</a:t>
            </a:r>
            <a:endParaRPr lang="en-US" sz="1950" dirty="0"/>
          </a:p>
        </p:txBody>
      </p:sp>
      <p:sp>
        <p:nvSpPr>
          <p:cNvPr id="11" name="Text 9"/>
          <p:cNvSpPr/>
          <p:nvPr/>
        </p:nvSpPr>
        <p:spPr>
          <a:xfrm>
            <a:off x="4208145" y="3464123"/>
            <a:ext cx="4526875" cy="32039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It learns the spatial relationships between features.</a:t>
            </a:r>
            <a:endParaRPr lang="en-US" sz="1550" dirty="0"/>
          </a:p>
        </p:txBody>
      </p:sp>
      <p:sp>
        <p:nvSpPr>
          <p:cNvPr id="12" name="Shape 10"/>
          <p:cNvSpPr/>
          <p:nvPr/>
        </p:nvSpPr>
        <p:spPr>
          <a:xfrm>
            <a:off x="4108013" y="3975140"/>
            <a:ext cx="9721572" cy="11430"/>
          </a:xfrm>
          <a:prstGeom prst="roundRect">
            <a:avLst>
              <a:gd name="adj" fmla="val 735814"/>
            </a:avLst>
          </a:prstGeom>
          <a:solidFill>
            <a:srgbClr val="C7C7D0"/>
          </a:solidFill>
          <a:ln/>
        </p:spPr>
        <p:txBody>
          <a:bodyPr/>
          <a:lstStyle/>
          <a:p>
            <a:endParaRPr lang="en-US"/>
          </a:p>
        </p:txBody>
      </p:sp>
      <p:sp>
        <p:nvSpPr>
          <p:cNvPr id="13" name="Shape 11"/>
          <p:cNvSpPr/>
          <p:nvPr/>
        </p:nvSpPr>
        <p:spPr>
          <a:xfrm>
            <a:off x="700802" y="4084677"/>
            <a:ext cx="4960739" cy="1153597"/>
          </a:xfrm>
          <a:prstGeom prst="roundRect">
            <a:avLst>
              <a:gd name="adj" fmla="val 7291"/>
            </a:avLst>
          </a:prstGeom>
          <a:solidFill>
            <a:srgbClr val="E1E1EA"/>
          </a:solidFill>
          <a:ln w="7620">
            <a:solidFill>
              <a:srgbClr val="C7C7D0"/>
            </a:solidFill>
            <a:prstDash val="solid"/>
          </a:ln>
        </p:spPr>
        <p:txBody>
          <a:bodyPr/>
          <a:lstStyle/>
          <a:p>
            <a:endParaRPr lang="en-US"/>
          </a:p>
        </p:txBody>
      </p:sp>
      <p:sp>
        <p:nvSpPr>
          <p:cNvPr id="14" name="Text 12"/>
          <p:cNvSpPr/>
          <p:nvPr/>
        </p:nvSpPr>
        <p:spPr>
          <a:xfrm>
            <a:off x="908566" y="4461272"/>
            <a:ext cx="133588" cy="400407"/>
          </a:xfrm>
          <a:prstGeom prst="rect">
            <a:avLst/>
          </a:prstGeom>
          <a:noFill/>
          <a:ln/>
        </p:spPr>
        <p:txBody>
          <a:bodyPr wrap="none" lIns="0" tIns="0" rIns="0" bIns="0" rtlCol="0" anchor="t"/>
          <a:lstStyle/>
          <a:p>
            <a:pPr marL="0" indent="0" algn="ctr">
              <a:lnSpc>
                <a:spcPts val="3150"/>
              </a:lnSpc>
              <a:buNone/>
            </a:pPr>
            <a:r>
              <a:rPr lang="en-US" sz="1950" dirty="0">
                <a:solidFill>
                  <a:srgbClr val="3C3939"/>
                </a:solidFill>
                <a:latin typeface="Raleway" pitchFamily="34" charset="0"/>
                <a:ea typeface="Raleway" pitchFamily="34" charset="-122"/>
                <a:cs typeface="Raleway" pitchFamily="34" charset="-120"/>
              </a:rPr>
              <a:t>3</a:t>
            </a:r>
            <a:endParaRPr lang="en-US" sz="1950" dirty="0"/>
          </a:p>
        </p:txBody>
      </p:sp>
      <p:sp>
        <p:nvSpPr>
          <p:cNvPr id="15" name="Text 13"/>
          <p:cNvSpPr/>
          <p:nvPr/>
        </p:nvSpPr>
        <p:spPr>
          <a:xfrm>
            <a:off x="5861685" y="4284821"/>
            <a:ext cx="2834283" cy="312777"/>
          </a:xfrm>
          <a:prstGeom prst="rect">
            <a:avLst/>
          </a:prstGeom>
          <a:noFill/>
          <a:ln/>
        </p:spPr>
        <p:txBody>
          <a:bodyPr wrap="none" lIns="0" tIns="0" rIns="0" bIns="0" rtlCol="0" anchor="t"/>
          <a:lstStyle/>
          <a:p>
            <a:pPr marL="0" indent="0" algn="l">
              <a:lnSpc>
                <a:spcPts val="2450"/>
              </a:lnSpc>
              <a:buNone/>
            </a:pPr>
            <a:r>
              <a:rPr lang="en-US" sz="1950" dirty="0">
                <a:solidFill>
                  <a:srgbClr val="3C3939"/>
                </a:solidFill>
                <a:latin typeface="Raleway" pitchFamily="34" charset="0"/>
                <a:ea typeface="Raleway" pitchFamily="34" charset="-122"/>
                <a:cs typeface="Raleway" pitchFamily="34" charset="-120"/>
              </a:rPr>
              <a:t>Representation Learning</a:t>
            </a:r>
            <a:endParaRPr lang="en-US" sz="1950" dirty="0"/>
          </a:p>
        </p:txBody>
      </p:sp>
      <p:sp>
        <p:nvSpPr>
          <p:cNvPr id="16" name="Text 14"/>
          <p:cNvSpPr/>
          <p:nvPr/>
        </p:nvSpPr>
        <p:spPr>
          <a:xfrm>
            <a:off x="5861685" y="4717733"/>
            <a:ext cx="5618678" cy="32039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encoded features represent the image in a meaningful way.</a:t>
            </a:r>
            <a:endParaRPr lang="en-US" sz="1550" dirty="0"/>
          </a:p>
        </p:txBody>
      </p:sp>
      <p:sp>
        <p:nvSpPr>
          <p:cNvPr id="17" name="Shape 15"/>
          <p:cNvSpPr/>
          <p:nvPr/>
        </p:nvSpPr>
        <p:spPr>
          <a:xfrm>
            <a:off x="5761553" y="5228749"/>
            <a:ext cx="8068032" cy="11430"/>
          </a:xfrm>
          <a:prstGeom prst="roundRect">
            <a:avLst>
              <a:gd name="adj" fmla="val 735814"/>
            </a:avLst>
          </a:prstGeom>
          <a:solidFill>
            <a:srgbClr val="C7C7D0"/>
          </a:solidFill>
          <a:ln/>
        </p:spPr>
        <p:txBody>
          <a:bodyPr/>
          <a:lstStyle/>
          <a:p>
            <a:endParaRPr lang="en-US"/>
          </a:p>
        </p:txBody>
      </p:sp>
      <p:sp>
        <p:nvSpPr>
          <p:cNvPr id="18" name="Shape 16"/>
          <p:cNvSpPr/>
          <p:nvPr/>
        </p:nvSpPr>
        <p:spPr>
          <a:xfrm>
            <a:off x="700802" y="5338286"/>
            <a:ext cx="6614398" cy="1153597"/>
          </a:xfrm>
          <a:prstGeom prst="roundRect">
            <a:avLst>
              <a:gd name="adj" fmla="val 7291"/>
            </a:avLst>
          </a:prstGeom>
          <a:solidFill>
            <a:srgbClr val="E1E1EA"/>
          </a:solidFill>
          <a:ln w="7620">
            <a:solidFill>
              <a:srgbClr val="C7C7D0"/>
            </a:solidFill>
            <a:prstDash val="solid"/>
          </a:ln>
        </p:spPr>
        <p:txBody>
          <a:bodyPr/>
          <a:lstStyle/>
          <a:p>
            <a:endParaRPr lang="en-US"/>
          </a:p>
        </p:txBody>
      </p:sp>
      <p:sp>
        <p:nvSpPr>
          <p:cNvPr id="19" name="Text 17"/>
          <p:cNvSpPr/>
          <p:nvPr/>
        </p:nvSpPr>
        <p:spPr>
          <a:xfrm>
            <a:off x="908566" y="5714881"/>
            <a:ext cx="136684" cy="400407"/>
          </a:xfrm>
          <a:prstGeom prst="rect">
            <a:avLst/>
          </a:prstGeom>
          <a:noFill/>
          <a:ln/>
        </p:spPr>
        <p:txBody>
          <a:bodyPr wrap="none" lIns="0" tIns="0" rIns="0" bIns="0" rtlCol="0" anchor="t"/>
          <a:lstStyle/>
          <a:p>
            <a:pPr marL="0" indent="0" algn="ctr">
              <a:lnSpc>
                <a:spcPts val="3150"/>
              </a:lnSpc>
              <a:buNone/>
            </a:pPr>
            <a:r>
              <a:rPr lang="en-US" sz="1950" dirty="0">
                <a:solidFill>
                  <a:srgbClr val="3C3939"/>
                </a:solidFill>
                <a:latin typeface="Raleway" pitchFamily="34" charset="0"/>
                <a:ea typeface="Raleway" pitchFamily="34" charset="-122"/>
                <a:cs typeface="Raleway" pitchFamily="34" charset="-120"/>
              </a:rPr>
              <a:t>4</a:t>
            </a:r>
            <a:endParaRPr lang="en-US" sz="1950" dirty="0"/>
          </a:p>
        </p:txBody>
      </p:sp>
      <p:sp>
        <p:nvSpPr>
          <p:cNvPr id="20" name="Text 18"/>
          <p:cNvSpPr/>
          <p:nvPr/>
        </p:nvSpPr>
        <p:spPr>
          <a:xfrm>
            <a:off x="7515344" y="5538430"/>
            <a:ext cx="2503051" cy="312777"/>
          </a:xfrm>
          <a:prstGeom prst="rect">
            <a:avLst/>
          </a:prstGeom>
          <a:noFill/>
          <a:ln/>
        </p:spPr>
        <p:txBody>
          <a:bodyPr wrap="none" lIns="0" tIns="0" rIns="0" bIns="0" rtlCol="0" anchor="t"/>
          <a:lstStyle/>
          <a:p>
            <a:pPr marL="0" indent="0" algn="l">
              <a:lnSpc>
                <a:spcPts val="2450"/>
              </a:lnSpc>
              <a:buNone/>
            </a:pPr>
            <a:r>
              <a:rPr lang="en-US" sz="1950" dirty="0">
                <a:solidFill>
                  <a:srgbClr val="3C3939"/>
                </a:solidFill>
                <a:latin typeface="Raleway" pitchFamily="34" charset="0"/>
                <a:ea typeface="Raleway" pitchFamily="34" charset="-122"/>
                <a:cs typeface="Raleway" pitchFamily="34" charset="-120"/>
              </a:rPr>
              <a:t>Output</a:t>
            </a:r>
            <a:endParaRPr lang="en-US" sz="1950" dirty="0"/>
          </a:p>
        </p:txBody>
      </p:sp>
      <p:sp>
        <p:nvSpPr>
          <p:cNvPr id="21" name="Text 19"/>
          <p:cNvSpPr/>
          <p:nvPr/>
        </p:nvSpPr>
        <p:spPr>
          <a:xfrm>
            <a:off x="7515344" y="5971342"/>
            <a:ext cx="4639985" cy="320397"/>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Provides a compressed representation of the image.</a:t>
            </a:r>
            <a:endParaRPr lang="en-US" sz="1550" dirty="0"/>
          </a:p>
        </p:txBody>
      </p:sp>
      <p:sp>
        <p:nvSpPr>
          <p:cNvPr id="22" name="Text 20"/>
          <p:cNvSpPr/>
          <p:nvPr/>
        </p:nvSpPr>
        <p:spPr>
          <a:xfrm>
            <a:off x="700802" y="6717149"/>
            <a:ext cx="13228796" cy="961192"/>
          </a:xfrm>
          <a:prstGeom prst="rect">
            <a:avLst/>
          </a:prstGeom>
          <a:noFill/>
          <a:ln/>
        </p:spPr>
        <p:txBody>
          <a:bodyPr wrap="square" lIns="0" tIns="0" rIns="0" bIns="0" rtlCol="0" anchor="t"/>
          <a:lstStyle/>
          <a:p>
            <a:pPr marL="0" indent="0">
              <a:lnSpc>
                <a:spcPts val="2500"/>
              </a:lnSpc>
              <a:buNone/>
            </a:pPr>
            <a:r>
              <a:rPr lang="en-US" sz="1550" dirty="0">
                <a:solidFill>
                  <a:srgbClr val="3C3939"/>
                </a:solidFill>
                <a:latin typeface="Roboto" pitchFamily="34" charset="0"/>
                <a:ea typeface="Roboto" pitchFamily="34" charset="-122"/>
                <a:cs typeface="Roboto" pitchFamily="34" charset="-120"/>
              </a:rPr>
              <a:t>The transformer encoder plays a crucial role in computer vision by processing and transforming the input image. This process involves extracting important features, understanding their relationships, and generating a compact representation. The output serves as a valuable input for downstream tasks.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89848" y="838200"/>
            <a:ext cx="8409623" cy="615910"/>
          </a:xfrm>
          <a:prstGeom prst="rect">
            <a:avLst/>
          </a:prstGeom>
          <a:noFill/>
          <a:ln/>
        </p:spPr>
        <p:txBody>
          <a:bodyPr wrap="none" lIns="0" tIns="0" rIns="0" bIns="0" rtlCol="0" anchor="t"/>
          <a:lstStyle/>
          <a:p>
            <a:pPr marL="0" indent="0">
              <a:lnSpc>
                <a:spcPts val="4850"/>
              </a:lnSpc>
              <a:buNone/>
            </a:pPr>
            <a:r>
              <a:rPr lang="en-US" sz="3850" dirty="0">
                <a:solidFill>
                  <a:srgbClr val="1B1B27"/>
                </a:solidFill>
                <a:latin typeface="Raleway" pitchFamily="34" charset="0"/>
                <a:ea typeface="Raleway" pitchFamily="34" charset="-122"/>
                <a:cs typeface="Raleway" pitchFamily="34" charset="-120"/>
              </a:rPr>
              <a:t>Transformer Decoder for Vision Tasks</a:t>
            </a:r>
            <a:endParaRPr lang="en-US" sz="3850" dirty="0"/>
          </a:p>
        </p:txBody>
      </p:sp>
      <p:pic>
        <p:nvPicPr>
          <p:cNvPr id="3" name="Image 0" descr="preencoded.png"/>
          <p:cNvPicPr>
            <a:picLocks noChangeAspect="1"/>
          </p:cNvPicPr>
          <p:nvPr/>
        </p:nvPicPr>
        <p:blipFill>
          <a:blip r:embed="rId3"/>
          <a:stretch>
            <a:fillRect/>
          </a:stretch>
        </p:blipFill>
        <p:spPr>
          <a:xfrm>
            <a:off x="3182541" y="1848326"/>
            <a:ext cx="1639729" cy="1135737"/>
          </a:xfrm>
          <a:prstGeom prst="rect">
            <a:avLst/>
          </a:prstGeom>
        </p:spPr>
      </p:pic>
      <p:sp>
        <p:nvSpPr>
          <p:cNvPr id="4" name="Text 1"/>
          <p:cNvSpPr/>
          <p:nvPr/>
        </p:nvSpPr>
        <p:spPr>
          <a:xfrm>
            <a:off x="3949660" y="2359700"/>
            <a:ext cx="105489" cy="394335"/>
          </a:xfrm>
          <a:prstGeom prst="rect">
            <a:avLst/>
          </a:prstGeom>
          <a:noFill/>
          <a:ln/>
        </p:spPr>
        <p:txBody>
          <a:bodyPr wrap="none" lIns="0" tIns="0" rIns="0" bIns="0" rtlCol="0" anchor="t"/>
          <a:lstStyle/>
          <a:p>
            <a:pPr marL="0" indent="0" algn="ctr">
              <a:lnSpc>
                <a:spcPts val="3100"/>
              </a:lnSpc>
              <a:buNone/>
            </a:pPr>
            <a:r>
              <a:rPr lang="en-US" sz="1900" dirty="0">
                <a:solidFill>
                  <a:srgbClr val="3C3939"/>
                </a:solidFill>
                <a:latin typeface="Raleway" pitchFamily="34" charset="0"/>
                <a:ea typeface="Raleway" pitchFamily="34" charset="-122"/>
                <a:cs typeface="Raleway" pitchFamily="34" charset="-120"/>
              </a:rPr>
              <a:t>1</a:t>
            </a:r>
            <a:endParaRPr lang="en-US" sz="1900" dirty="0"/>
          </a:p>
        </p:txBody>
      </p:sp>
      <p:sp>
        <p:nvSpPr>
          <p:cNvPr id="5" name="Text 2"/>
          <p:cNvSpPr/>
          <p:nvPr/>
        </p:nvSpPr>
        <p:spPr>
          <a:xfrm>
            <a:off x="5019318" y="2045375"/>
            <a:ext cx="2463998" cy="308015"/>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Output Generation</a:t>
            </a:r>
            <a:endParaRPr lang="en-US" sz="1900" dirty="0"/>
          </a:p>
        </p:txBody>
      </p:sp>
      <p:sp>
        <p:nvSpPr>
          <p:cNvPr id="6" name="Text 3"/>
          <p:cNvSpPr/>
          <p:nvPr/>
        </p:nvSpPr>
        <p:spPr>
          <a:xfrm>
            <a:off x="5019318" y="2471618"/>
            <a:ext cx="5026343" cy="315397"/>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Generates the final output, such as an image or a caption.</a:t>
            </a:r>
            <a:endParaRPr lang="en-US" sz="1550" dirty="0"/>
          </a:p>
        </p:txBody>
      </p:sp>
      <p:sp>
        <p:nvSpPr>
          <p:cNvPr id="7" name="Shape 4"/>
          <p:cNvSpPr/>
          <p:nvPr/>
        </p:nvSpPr>
        <p:spPr>
          <a:xfrm>
            <a:off x="4871442" y="2999065"/>
            <a:ext cx="9019937" cy="11430"/>
          </a:xfrm>
          <a:prstGeom prst="roundRect">
            <a:avLst>
              <a:gd name="adj" fmla="val 724341"/>
            </a:avLst>
          </a:prstGeom>
          <a:solidFill>
            <a:srgbClr val="C7C7D0"/>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2362676" y="3033236"/>
            <a:ext cx="3279458" cy="1135737"/>
          </a:xfrm>
          <a:prstGeom prst="rect">
            <a:avLst/>
          </a:prstGeom>
        </p:spPr>
      </p:pic>
      <p:sp>
        <p:nvSpPr>
          <p:cNvPr id="9" name="Text 5"/>
          <p:cNvSpPr/>
          <p:nvPr/>
        </p:nvSpPr>
        <p:spPr>
          <a:xfrm>
            <a:off x="3938111" y="3403878"/>
            <a:ext cx="128349" cy="394335"/>
          </a:xfrm>
          <a:prstGeom prst="rect">
            <a:avLst/>
          </a:prstGeom>
          <a:noFill/>
          <a:ln/>
        </p:spPr>
        <p:txBody>
          <a:bodyPr wrap="none" lIns="0" tIns="0" rIns="0" bIns="0" rtlCol="0" anchor="t"/>
          <a:lstStyle/>
          <a:p>
            <a:pPr marL="0" indent="0" algn="ctr">
              <a:lnSpc>
                <a:spcPts val="3100"/>
              </a:lnSpc>
              <a:buNone/>
            </a:pPr>
            <a:r>
              <a:rPr lang="en-US" sz="1900" dirty="0">
                <a:solidFill>
                  <a:srgbClr val="3C3939"/>
                </a:solidFill>
                <a:latin typeface="Raleway" pitchFamily="34" charset="0"/>
                <a:ea typeface="Raleway" pitchFamily="34" charset="-122"/>
                <a:cs typeface="Raleway" pitchFamily="34" charset="-120"/>
              </a:rPr>
              <a:t>2</a:t>
            </a:r>
            <a:endParaRPr lang="en-US" sz="1900" dirty="0"/>
          </a:p>
        </p:txBody>
      </p:sp>
      <p:sp>
        <p:nvSpPr>
          <p:cNvPr id="10" name="Text 6"/>
          <p:cNvSpPr/>
          <p:nvPr/>
        </p:nvSpPr>
        <p:spPr>
          <a:xfrm>
            <a:off x="5839182" y="3230285"/>
            <a:ext cx="2463998" cy="308015"/>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Contextualization</a:t>
            </a:r>
            <a:endParaRPr lang="en-US" sz="1900" dirty="0"/>
          </a:p>
        </p:txBody>
      </p:sp>
      <p:sp>
        <p:nvSpPr>
          <p:cNvPr id="11" name="Text 7"/>
          <p:cNvSpPr/>
          <p:nvPr/>
        </p:nvSpPr>
        <p:spPr>
          <a:xfrm>
            <a:off x="5839182" y="3656528"/>
            <a:ext cx="6977539" cy="315397"/>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Incorporates information from the encoder and the previously generated tokens.</a:t>
            </a:r>
            <a:endParaRPr lang="en-US" sz="1550" dirty="0"/>
          </a:p>
        </p:txBody>
      </p:sp>
      <p:sp>
        <p:nvSpPr>
          <p:cNvPr id="12" name="Shape 8"/>
          <p:cNvSpPr/>
          <p:nvPr/>
        </p:nvSpPr>
        <p:spPr>
          <a:xfrm>
            <a:off x="5691307" y="4183975"/>
            <a:ext cx="8200073" cy="11430"/>
          </a:xfrm>
          <a:prstGeom prst="roundRect">
            <a:avLst>
              <a:gd name="adj" fmla="val 724341"/>
            </a:avLst>
          </a:prstGeom>
          <a:solidFill>
            <a:srgbClr val="C7C7D0"/>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1542812" y="4218146"/>
            <a:ext cx="4919305" cy="1135737"/>
          </a:xfrm>
          <a:prstGeom prst="rect">
            <a:avLst/>
          </a:prstGeom>
        </p:spPr>
      </p:pic>
      <p:sp>
        <p:nvSpPr>
          <p:cNvPr id="14" name="Text 9"/>
          <p:cNvSpPr/>
          <p:nvPr/>
        </p:nvSpPr>
        <p:spPr>
          <a:xfrm>
            <a:off x="3936682" y="4588788"/>
            <a:ext cx="131564" cy="394335"/>
          </a:xfrm>
          <a:prstGeom prst="rect">
            <a:avLst/>
          </a:prstGeom>
          <a:noFill/>
          <a:ln/>
        </p:spPr>
        <p:txBody>
          <a:bodyPr wrap="none" lIns="0" tIns="0" rIns="0" bIns="0" rtlCol="0" anchor="t"/>
          <a:lstStyle/>
          <a:p>
            <a:pPr marL="0" indent="0" algn="ctr">
              <a:lnSpc>
                <a:spcPts val="3100"/>
              </a:lnSpc>
              <a:buNone/>
            </a:pPr>
            <a:r>
              <a:rPr lang="en-US" sz="1900" dirty="0">
                <a:solidFill>
                  <a:srgbClr val="3C3939"/>
                </a:solidFill>
                <a:latin typeface="Raleway" pitchFamily="34" charset="0"/>
                <a:ea typeface="Raleway" pitchFamily="34" charset="-122"/>
                <a:cs typeface="Raleway" pitchFamily="34" charset="-120"/>
              </a:rPr>
              <a:t>3</a:t>
            </a:r>
            <a:endParaRPr lang="en-US" sz="1900" dirty="0"/>
          </a:p>
        </p:txBody>
      </p:sp>
      <p:sp>
        <p:nvSpPr>
          <p:cNvPr id="15" name="Text 10"/>
          <p:cNvSpPr/>
          <p:nvPr/>
        </p:nvSpPr>
        <p:spPr>
          <a:xfrm>
            <a:off x="6659166" y="4415195"/>
            <a:ext cx="2463998" cy="308015"/>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Decoding Process</a:t>
            </a:r>
            <a:endParaRPr lang="en-US" sz="1900" dirty="0"/>
          </a:p>
        </p:txBody>
      </p:sp>
      <p:sp>
        <p:nvSpPr>
          <p:cNvPr id="16" name="Text 11"/>
          <p:cNvSpPr/>
          <p:nvPr/>
        </p:nvSpPr>
        <p:spPr>
          <a:xfrm>
            <a:off x="6659166" y="4841438"/>
            <a:ext cx="5262801" cy="315397"/>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Transforms the encoded features into a sequence of tokens.</a:t>
            </a:r>
            <a:endParaRPr lang="en-US" sz="1550" dirty="0"/>
          </a:p>
        </p:txBody>
      </p:sp>
      <p:sp>
        <p:nvSpPr>
          <p:cNvPr id="17" name="Shape 12"/>
          <p:cNvSpPr/>
          <p:nvPr/>
        </p:nvSpPr>
        <p:spPr>
          <a:xfrm>
            <a:off x="6511290" y="5368885"/>
            <a:ext cx="7380089" cy="11430"/>
          </a:xfrm>
          <a:prstGeom prst="roundRect">
            <a:avLst>
              <a:gd name="adj" fmla="val 724341"/>
            </a:avLst>
          </a:prstGeom>
          <a:solidFill>
            <a:srgbClr val="C7C7D0"/>
          </a:solidFill>
          <a:ln/>
        </p:spPr>
        <p:txBody>
          <a:bodyPr/>
          <a:lstStyle/>
          <a:p>
            <a:endParaRPr lang="en-US"/>
          </a:p>
        </p:txBody>
      </p:sp>
      <p:pic>
        <p:nvPicPr>
          <p:cNvPr id="18" name="Image 3" descr="preencoded.png"/>
          <p:cNvPicPr>
            <a:picLocks noChangeAspect="1"/>
          </p:cNvPicPr>
          <p:nvPr/>
        </p:nvPicPr>
        <p:blipFill>
          <a:blip r:embed="rId6"/>
          <a:stretch>
            <a:fillRect/>
          </a:stretch>
        </p:blipFill>
        <p:spPr>
          <a:xfrm>
            <a:off x="722948" y="5403056"/>
            <a:ext cx="6559034" cy="1135737"/>
          </a:xfrm>
          <a:prstGeom prst="rect">
            <a:avLst/>
          </a:prstGeom>
        </p:spPr>
      </p:pic>
      <p:sp>
        <p:nvSpPr>
          <p:cNvPr id="19" name="Text 13"/>
          <p:cNvSpPr/>
          <p:nvPr/>
        </p:nvSpPr>
        <p:spPr>
          <a:xfrm>
            <a:off x="3935135" y="5773698"/>
            <a:ext cx="134541" cy="394335"/>
          </a:xfrm>
          <a:prstGeom prst="rect">
            <a:avLst/>
          </a:prstGeom>
          <a:noFill/>
          <a:ln/>
        </p:spPr>
        <p:txBody>
          <a:bodyPr wrap="none" lIns="0" tIns="0" rIns="0" bIns="0" rtlCol="0" anchor="t"/>
          <a:lstStyle/>
          <a:p>
            <a:pPr marL="0" indent="0" algn="ctr">
              <a:lnSpc>
                <a:spcPts val="3100"/>
              </a:lnSpc>
              <a:buNone/>
            </a:pPr>
            <a:r>
              <a:rPr lang="en-US" sz="1900" dirty="0">
                <a:solidFill>
                  <a:srgbClr val="3C3939"/>
                </a:solidFill>
                <a:latin typeface="Raleway" pitchFamily="34" charset="0"/>
                <a:ea typeface="Raleway" pitchFamily="34" charset="-122"/>
                <a:cs typeface="Raleway" pitchFamily="34" charset="-120"/>
              </a:rPr>
              <a:t>4</a:t>
            </a:r>
            <a:endParaRPr lang="en-US" sz="1900" dirty="0"/>
          </a:p>
        </p:txBody>
      </p:sp>
      <p:sp>
        <p:nvSpPr>
          <p:cNvPr id="20" name="Text 14"/>
          <p:cNvSpPr/>
          <p:nvPr/>
        </p:nvSpPr>
        <p:spPr>
          <a:xfrm>
            <a:off x="7479030" y="5600105"/>
            <a:ext cx="2463998" cy="308015"/>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Self-Attention</a:t>
            </a:r>
            <a:endParaRPr lang="en-US" sz="1900" dirty="0"/>
          </a:p>
        </p:txBody>
      </p:sp>
      <p:sp>
        <p:nvSpPr>
          <p:cNvPr id="21" name="Text 15"/>
          <p:cNvSpPr/>
          <p:nvPr/>
        </p:nvSpPr>
        <p:spPr>
          <a:xfrm>
            <a:off x="7479030" y="6026348"/>
            <a:ext cx="6139934" cy="315397"/>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Allows the decoder to focus on relevant parts of the encoded features.</a:t>
            </a:r>
            <a:endParaRPr lang="en-US" sz="1550" dirty="0"/>
          </a:p>
        </p:txBody>
      </p:sp>
      <p:sp>
        <p:nvSpPr>
          <p:cNvPr id="22" name="Text 16"/>
          <p:cNvSpPr/>
          <p:nvPr/>
        </p:nvSpPr>
        <p:spPr>
          <a:xfrm>
            <a:off x="689848" y="6760488"/>
            <a:ext cx="13250704" cy="630793"/>
          </a:xfrm>
          <a:prstGeom prst="rect">
            <a:avLst/>
          </a:prstGeom>
          <a:noFill/>
          <a:ln/>
        </p:spPr>
        <p:txBody>
          <a:bodyPr wrap="square" lIns="0" tIns="0" rIns="0" bIns="0" rtlCol="0" anchor="t"/>
          <a:lstStyle/>
          <a:p>
            <a:pPr marL="0" indent="0">
              <a:lnSpc>
                <a:spcPts val="2450"/>
              </a:lnSpc>
              <a:buNone/>
            </a:pPr>
            <a:r>
              <a:rPr lang="en-US" sz="1550" dirty="0">
                <a:solidFill>
                  <a:srgbClr val="3C3939"/>
                </a:solidFill>
                <a:latin typeface="Roboto" pitchFamily="34" charset="0"/>
                <a:ea typeface="Roboto" pitchFamily="34" charset="-122"/>
                <a:cs typeface="Roboto" pitchFamily="34" charset="-120"/>
              </a:rPr>
              <a:t>Transformer decoders are essential for generating outputs, such as images or captions, based on the encoded information. They leverage self-attention mechanisms to learn dependencies between tokens and generate a coherent output.</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256473"/>
            <a:ext cx="9304139"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Positional Encoding in Transformers</a:t>
            </a:r>
            <a:endParaRPr lang="en-US" sz="4450" dirty="0"/>
          </a:p>
        </p:txBody>
      </p:sp>
      <p:sp>
        <p:nvSpPr>
          <p:cNvPr id="3" name="Text 1"/>
          <p:cNvSpPr/>
          <p:nvPr/>
        </p:nvSpPr>
        <p:spPr>
          <a:xfrm>
            <a:off x="793790" y="3532227"/>
            <a:ext cx="307657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Transformer Limitations</a:t>
            </a:r>
            <a:endParaRPr lang="en-US" sz="2200" dirty="0"/>
          </a:p>
        </p:txBody>
      </p:sp>
      <p:sp>
        <p:nvSpPr>
          <p:cNvPr id="4" name="Text 2"/>
          <p:cNvSpPr/>
          <p:nvPr/>
        </p:nvSpPr>
        <p:spPr>
          <a:xfrm>
            <a:off x="793790" y="411337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lack inherent positional information, which can be crucial in tasks where order matters.</a:t>
            </a:r>
            <a:endParaRPr lang="en-US" sz="1750" dirty="0"/>
          </a:p>
        </p:txBody>
      </p:sp>
      <p:sp>
        <p:nvSpPr>
          <p:cNvPr id="5" name="Text 3"/>
          <p:cNvSpPr/>
          <p:nvPr/>
        </p:nvSpPr>
        <p:spPr>
          <a:xfrm>
            <a:off x="793790" y="50432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Without this information, they struggle to understand the sequential relationships within input data.</a:t>
            </a:r>
            <a:endParaRPr lang="en-US" sz="1750" dirty="0"/>
          </a:p>
        </p:txBody>
      </p:sp>
      <p:sp>
        <p:nvSpPr>
          <p:cNvPr id="6" name="Text 4"/>
          <p:cNvSpPr/>
          <p:nvPr/>
        </p:nvSpPr>
        <p:spPr>
          <a:xfrm>
            <a:off x="7599521" y="35322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Positional Encoding</a:t>
            </a:r>
            <a:endParaRPr lang="en-US" sz="2200" dirty="0"/>
          </a:p>
        </p:txBody>
      </p:sp>
      <p:sp>
        <p:nvSpPr>
          <p:cNvPr id="7" name="Text 5"/>
          <p:cNvSpPr/>
          <p:nvPr/>
        </p:nvSpPr>
        <p:spPr>
          <a:xfrm>
            <a:off x="7599521" y="411337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Encodes positional information into the input data, providing the model with contextual clues.</a:t>
            </a:r>
            <a:endParaRPr lang="en-US" sz="1750" dirty="0"/>
          </a:p>
        </p:txBody>
      </p:sp>
      <p:sp>
        <p:nvSpPr>
          <p:cNvPr id="8" name="Text 6"/>
          <p:cNvSpPr/>
          <p:nvPr/>
        </p:nvSpPr>
        <p:spPr>
          <a:xfrm>
            <a:off x="7599521" y="50432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Allows transformers to understand the order and relationships of elements in the input sequence.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63563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Masking in Transformers</a:t>
            </a:r>
            <a:endParaRPr lang="en-US" sz="4450" dirty="0"/>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Attention Masks</a:t>
            </a:r>
            <a:endParaRPr lang="en-US" sz="2200" dirty="0"/>
          </a:p>
        </p:txBody>
      </p:sp>
      <p:sp>
        <p:nvSpPr>
          <p:cNvPr id="6" name="Text 2"/>
          <p:cNvSpPr/>
          <p:nvPr/>
        </p:nvSpPr>
        <p:spPr>
          <a:xfrm>
            <a:off x="793790" y="6154579"/>
            <a:ext cx="3005495"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Masking techniques help control the self-attention mechanism.</a:t>
            </a:r>
            <a:endParaRPr lang="en-US" sz="1750" dirty="0"/>
          </a:p>
        </p:txBody>
      </p:sp>
      <p:pic>
        <p:nvPicPr>
          <p:cNvPr id="7" name="Image 2" descr="preencoded.png"/>
          <p:cNvPicPr>
            <a:picLocks noChangeAspect="1"/>
          </p:cNvPicPr>
          <p:nvPr/>
        </p:nvPicPr>
        <p:blipFill>
          <a:blip r:embed="rId5"/>
          <a:stretch>
            <a:fillRect/>
          </a:stretch>
        </p:blipFill>
        <p:spPr>
          <a:xfrm>
            <a:off x="4139446" y="4870371"/>
            <a:ext cx="566976" cy="566976"/>
          </a:xfrm>
          <a:prstGeom prst="rect">
            <a:avLst/>
          </a:prstGeom>
        </p:spPr>
      </p:pic>
      <p:sp>
        <p:nvSpPr>
          <p:cNvPr id="8" name="Text 3"/>
          <p:cNvSpPr/>
          <p:nvPr/>
        </p:nvSpPr>
        <p:spPr>
          <a:xfrm>
            <a:off x="4139446" y="5664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Causal Masking</a:t>
            </a:r>
            <a:endParaRPr lang="en-US" sz="2200" dirty="0"/>
          </a:p>
        </p:txBody>
      </p:sp>
      <p:sp>
        <p:nvSpPr>
          <p:cNvPr id="9" name="Text 4"/>
          <p:cNvSpPr/>
          <p:nvPr/>
        </p:nvSpPr>
        <p:spPr>
          <a:xfrm>
            <a:off x="4139446" y="6154579"/>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Prevents the model from attending to future tokens.</a:t>
            </a:r>
            <a:endParaRPr lang="en-US" sz="1750" dirty="0"/>
          </a:p>
        </p:txBody>
      </p:sp>
      <p:pic>
        <p:nvPicPr>
          <p:cNvPr id="10" name="Image 3" descr="preencoded.png"/>
          <p:cNvPicPr>
            <a:picLocks noChangeAspect="1"/>
          </p:cNvPicPr>
          <p:nvPr/>
        </p:nvPicPr>
        <p:blipFill>
          <a:blip r:embed="rId6"/>
          <a:stretch>
            <a:fillRect/>
          </a:stretch>
        </p:blipFill>
        <p:spPr>
          <a:xfrm>
            <a:off x="7485221" y="4870371"/>
            <a:ext cx="566976" cy="566976"/>
          </a:xfrm>
          <a:prstGeom prst="rect">
            <a:avLst/>
          </a:prstGeom>
        </p:spPr>
      </p:pic>
      <p:sp>
        <p:nvSpPr>
          <p:cNvPr id="11" name="Text 5"/>
          <p:cNvSpPr/>
          <p:nvPr/>
        </p:nvSpPr>
        <p:spPr>
          <a:xfrm>
            <a:off x="7485221" y="5664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Padding Masks</a:t>
            </a:r>
            <a:endParaRPr lang="en-US" sz="2200" dirty="0"/>
          </a:p>
        </p:txBody>
      </p:sp>
      <p:sp>
        <p:nvSpPr>
          <p:cNvPr id="12" name="Text 6"/>
          <p:cNvSpPr/>
          <p:nvPr/>
        </p:nvSpPr>
        <p:spPr>
          <a:xfrm>
            <a:off x="7485221" y="6154579"/>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Ignore padding tokens to avoid unintended attention.</a:t>
            </a:r>
            <a:endParaRPr lang="en-US" sz="1750" dirty="0"/>
          </a:p>
        </p:txBody>
      </p:sp>
      <p:pic>
        <p:nvPicPr>
          <p:cNvPr id="13" name="Image 4" descr="preencoded.png"/>
          <p:cNvPicPr>
            <a:picLocks noChangeAspect="1"/>
          </p:cNvPicPr>
          <p:nvPr/>
        </p:nvPicPr>
        <p:blipFill>
          <a:blip r:embed="rId7"/>
          <a:stretch>
            <a:fillRect/>
          </a:stretch>
        </p:blipFill>
        <p:spPr>
          <a:xfrm>
            <a:off x="10830997" y="4870371"/>
            <a:ext cx="566976" cy="566976"/>
          </a:xfrm>
          <a:prstGeom prst="rect">
            <a:avLst/>
          </a:prstGeom>
        </p:spPr>
      </p:pic>
      <p:sp>
        <p:nvSpPr>
          <p:cNvPr id="14" name="Text 7"/>
          <p:cNvSpPr/>
          <p:nvPr/>
        </p:nvSpPr>
        <p:spPr>
          <a:xfrm>
            <a:off x="10830997" y="5664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Sequence Masking</a:t>
            </a:r>
            <a:endParaRPr lang="en-US" sz="2200" dirty="0"/>
          </a:p>
        </p:txBody>
      </p:sp>
      <p:sp>
        <p:nvSpPr>
          <p:cNvPr id="15" name="Text 8"/>
          <p:cNvSpPr/>
          <p:nvPr/>
        </p:nvSpPr>
        <p:spPr>
          <a:xfrm>
            <a:off x="10830997" y="6154579"/>
            <a:ext cx="3005614"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Controls the flow of information within a sequence.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7453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Multi-Head Attention in Transformers</a:t>
            </a:r>
            <a:endParaRPr lang="en-US" sz="4450" dirty="0"/>
          </a:p>
        </p:txBody>
      </p:sp>
      <p:sp>
        <p:nvSpPr>
          <p:cNvPr id="4" name="Shape 1"/>
          <p:cNvSpPr/>
          <p:nvPr/>
        </p:nvSpPr>
        <p:spPr>
          <a:xfrm>
            <a:off x="6280190" y="2832259"/>
            <a:ext cx="3664863" cy="2410897"/>
          </a:xfrm>
          <a:prstGeom prst="roundRect">
            <a:avLst>
              <a:gd name="adj" fmla="val 3952"/>
            </a:avLst>
          </a:prstGeom>
          <a:solidFill>
            <a:srgbClr val="E1E1EA"/>
          </a:solidFill>
          <a:ln w="7620">
            <a:solidFill>
              <a:srgbClr val="C7C7D0"/>
            </a:solidFill>
            <a:prstDash val="solid"/>
          </a:ln>
        </p:spPr>
        <p:txBody>
          <a:bodyPr/>
          <a:lstStyle/>
          <a:p>
            <a:endParaRPr lang="en-US"/>
          </a:p>
        </p:txBody>
      </p:sp>
      <p:sp>
        <p:nvSpPr>
          <p:cNvPr id="5" name="Text 2"/>
          <p:cNvSpPr/>
          <p:nvPr/>
        </p:nvSpPr>
        <p:spPr>
          <a:xfrm>
            <a:off x="6514624" y="30666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Multiple Perspectives</a:t>
            </a:r>
            <a:endParaRPr lang="en-US" sz="2200" dirty="0"/>
          </a:p>
        </p:txBody>
      </p:sp>
      <p:sp>
        <p:nvSpPr>
          <p:cNvPr id="6" name="Text 3"/>
          <p:cNvSpPr/>
          <p:nvPr/>
        </p:nvSpPr>
        <p:spPr>
          <a:xfrm>
            <a:off x="6514624" y="3557111"/>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Each head attends to different aspects of the input sequence.</a:t>
            </a:r>
            <a:endParaRPr lang="en-US" sz="1750" dirty="0"/>
          </a:p>
        </p:txBody>
      </p:sp>
      <p:sp>
        <p:nvSpPr>
          <p:cNvPr id="7" name="Shape 4"/>
          <p:cNvSpPr/>
          <p:nvPr/>
        </p:nvSpPr>
        <p:spPr>
          <a:xfrm>
            <a:off x="10171867" y="2832259"/>
            <a:ext cx="3664863" cy="2410897"/>
          </a:xfrm>
          <a:prstGeom prst="roundRect">
            <a:avLst>
              <a:gd name="adj" fmla="val 3952"/>
            </a:avLst>
          </a:prstGeom>
          <a:solidFill>
            <a:srgbClr val="E1E1EA"/>
          </a:solidFill>
          <a:ln w="7620">
            <a:solidFill>
              <a:srgbClr val="C7C7D0"/>
            </a:solidFill>
            <a:prstDash val="solid"/>
          </a:ln>
        </p:spPr>
        <p:txBody>
          <a:bodyPr/>
          <a:lstStyle/>
          <a:p>
            <a:endParaRPr lang="en-US"/>
          </a:p>
        </p:txBody>
      </p:sp>
      <p:sp>
        <p:nvSpPr>
          <p:cNvPr id="8" name="Text 5"/>
          <p:cNvSpPr/>
          <p:nvPr/>
        </p:nvSpPr>
        <p:spPr>
          <a:xfrm>
            <a:off x="10406301" y="30666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Rich Context</a:t>
            </a:r>
            <a:endParaRPr lang="en-US" sz="2200" dirty="0"/>
          </a:p>
        </p:txBody>
      </p:sp>
      <p:sp>
        <p:nvSpPr>
          <p:cNvPr id="9" name="Text 6"/>
          <p:cNvSpPr/>
          <p:nvPr/>
        </p:nvSpPr>
        <p:spPr>
          <a:xfrm>
            <a:off x="10406301" y="3557111"/>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Combining information from multiple heads creates a more comprehensive understanding of the data.</a:t>
            </a:r>
            <a:endParaRPr lang="en-US" sz="1750" dirty="0"/>
          </a:p>
        </p:txBody>
      </p:sp>
      <p:sp>
        <p:nvSpPr>
          <p:cNvPr id="10" name="Shape 7"/>
          <p:cNvSpPr/>
          <p:nvPr/>
        </p:nvSpPr>
        <p:spPr>
          <a:xfrm>
            <a:off x="6280190" y="5469969"/>
            <a:ext cx="7556421" cy="1685092"/>
          </a:xfrm>
          <a:prstGeom prst="roundRect">
            <a:avLst>
              <a:gd name="adj" fmla="val 5654"/>
            </a:avLst>
          </a:prstGeom>
          <a:solidFill>
            <a:srgbClr val="E1E1EA"/>
          </a:solidFill>
          <a:ln w="7620">
            <a:solidFill>
              <a:srgbClr val="C7C7D0"/>
            </a:solidFill>
            <a:prstDash val="solid"/>
          </a:ln>
        </p:spPr>
        <p:txBody>
          <a:bodyPr/>
          <a:lstStyle/>
          <a:p>
            <a:endParaRPr lang="en-US"/>
          </a:p>
        </p:txBody>
      </p:sp>
      <p:sp>
        <p:nvSpPr>
          <p:cNvPr id="11" name="Text 8"/>
          <p:cNvSpPr/>
          <p:nvPr/>
        </p:nvSpPr>
        <p:spPr>
          <a:xfrm>
            <a:off x="6514624" y="5704403"/>
            <a:ext cx="3021568"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Improved Performance</a:t>
            </a:r>
            <a:endParaRPr lang="en-US" sz="2200" dirty="0"/>
          </a:p>
        </p:txBody>
      </p:sp>
      <p:sp>
        <p:nvSpPr>
          <p:cNvPr id="12" name="Text 9"/>
          <p:cNvSpPr/>
          <p:nvPr/>
        </p:nvSpPr>
        <p:spPr>
          <a:xfrm>
            <a:off x="6514624" y="6194822"/>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Multi-head attention enhances the model's ability to capture complex relationships and patterns.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965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Transformer Layers and Blocks</a:t>
            </a:r>
            <a:endParaRPr lang="en-US" sz="4450" dirty="0"/>
          </a:p>
        </p:txBody>
      </p:sp>
      <p:sp>
        <p:nvSpPr>
          <p:cNvPr id="4" name="Text 1"/>
          <p:cNvSpPr/>
          <p:nvPr/>
        </p:nvSpPr>
        <p:spPr>
          <a:xfrm>
            <a:off x="793790" y="377737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are built from stacked layers, each consisting of multiple sub-layers, including self-attention, feedforward neural networks, and normalization layers.</a:t>
            </a:r>
            <a:endParaRPr lang="en-US" sz="1750" dirty="0"/>
          </a:p>
        </p:txBody>
      </p:sp>
      <p:sp>
        <p:nvSpPr>
          <p:cNvPr id="5" name="Text 2"/>
          <p:cNvSpPr/>
          <p:nvPr/>
        </p:nvSpPr>
        <p:spPr>
          <a:xfrm>
            <a:off x="793790" y="5121235"/>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These layers work together to learn complex relationships between elements in the input sequence, ultimately enabling the model to effectively process information and generate output.</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0057" y="644247"/>
            <a:ext cx="7776686" cy="1220867"/>
          </a:xfrm>
          <a:prstGeom prst="rect">
            <a:avLst/>
          </a:prstGeom>
          <a:noFill/>
          <a:ln/>
        </p:spPr>
        <p:txBody>
          <a:bodyPr wrap="square" lIns="0" tIns="0" rIns="0" bIns="0" rtlCol="0" anchor="t"/>
          <a:lstStyle/>
          <a:p>
            <a:pPr marL="0" indent="0">
              <a:lnSpc>
                <a:spcPts val="4800"/>
              </a:lnSpc>
              <a:buNone/>
            </a:pPr>
            <a:r>
              <a:rPr lang="en-US" sz="3800" dirty="0">
                <a:solidFill>
                  <a:srgbClr val="1B1B27"/>
                </a:solidFill>
                <a:latin typeface="Raleway" pitchFamily="34" charset="0"/>
                <a:ea typeface="Raleway" pitchFamily="34" charset="-122"/>
                <a:cs typeface="Raleway" pitchFamily="34" charset="-120"/>
              </a:rPr>
              <a:t>Residual Connections and Layer Normalization</a:t>
            </a:r>
            <a:endParaRPr lang="en-US" sz="3800" dirty="0"/>
          </a:p>
        </p:txBody>
      </p:sp>
      <p:pic>
        <p:nvPicPr>
          <p:cNvPr id="4" name="Image 1" descr="preencoded.png"/>
          <p:cNvPicPr>
            <a:picLocks noChangeAspect="1"/>
          </p:cNvPicPr>
          <p:nvPr/>
        </p:nvPicPr>
        <p:blipFill>
          <a:blip r:embed="rId4"/>
          <a:stretch>
            <a:fillRect/>
          </a:stretch>
        </p:blipFill>
        <p:spPr>
          <a:xfrm>
            <a:off x="6170057" y="2158127"/>
            <a:ext cx="488275" cy="488275"/>
          </a:xfrm>
          <a:prstGeom prst="rect">
            <a:avLst/>
          </a:prstGeom>
        </p:spPr>
      </p:pic>
      <p:sp>
        <p:nvSpPr>
          <p:cNvPr id="5" name="Text 1"/>
          <p:cNvSpPr/>
          <p:nvPr/>
        </p:nvSpPr>
        <p:spPr>
          <a:xfrm>
            <a:off x="6170057" y="2841665"/>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Residual Connections</a:t>
            </a:r>
            <a:endParaRPr lang="en-US" sz="1900" dirty="0"/>
          </a:p>
        </p:txBody>
      </p:sp>
      <p:sp>
        <p:nvSpPr>
          <p:cNvPr id="6" name="Text 2"/>
          <p:cNvSpPr/>
          <p:nvPr/>
        </p:nvSpPr>
        <p:spPr>
          <a:xfrm>
            <a:off x="6170057" y="3263979"/>
            <a:ext cx="7776686" cy="312539"/>
          </a:xfrm>
          <a:prstGeom prst="rect">
            <a:avLst/>
          </a:prstGeom>
          <a:noFill/>
          <a:ln/>
        </p:spPr>
        <p:txBody>
          <a:bodyPr wrap="non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Residual connections allow gradients to flow more easily through the network.</a:t>
            </a:r>
            <a:endParaRPr lang="en-US" sz="1500" dirty="0"/>
          </a:p>
        </p:txBody>
      </p:sp>
      <p:pic>
        <p:nvPicPr>
          <p:cNvPr id="7" name="Image 2" descr="preencoded.png"/>
          <p:cNvPicPr>
            <a:picLocks noChangeAspect="1"/>
          </p:cNvPicPr>
          <p:nvPr/>
        </p:nvPicPr>
        <p:blipFill>
          <a:blip r:embed="rId5"/>
          <a:stretch>
            <a:fillRect/>
          </a:stretch>
        </p:blipFill>
        <p:spPr>
          <a:xfrm>
            <a:off x="6170057" y="4162544"/>
            <a:ext cx="488275" cy="488275"/>
          </a:xfrm>
          <a:prstGeom prst="rect">
            <a:avLst/>
          </a:prstGeom>
        </p:spPr>
      </p:pic>
      <p:sp>
        <p:nvSpPr>
          <p:cNvPr id="8" name="Text 3"/>
          <p:cNvSpPr/>
          <p:nvPr/>
        </p:nvSpPr>
        <p:spPr>
          <a:xfrm>
            <a:off x="6170057" y="4846082"/>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Layer Normalization</a:t>
            </a:r>
            <a:endParaRPr lang="en-US" sz="1900" dirty="0"/>
          </a:p>
        </p:txBody>
      </p:sp>
      <p:sp>
        <p:nvSpPr>
          <p:cNvPr id="9" name="Text 4"/>
          <p:cNvSpPr/>
          <p:nvPr/>
        </p:nvSpPr>
        <p:spPr>
          <a:xfrm>
            <a:off x="6170057" y="5268397"/>
            <a:ext cx="7776686" cy="312539"/>
          </a:xfrm>
          <a:prstGeom prst="rect">
            <a:avLst/>
          </a:prstGeom>
          <a:noFill/>
          <a:ln/>
        </p:spPr>
        <p:txBody>
          <a:bodyPr wrap="non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Layer normalization helps stabilize training and improve model performance.</a:t>
            </a:r>
            <a:endParaRPr lang="en-US" sz="1500" dirty="0"/>
          </a:p>
        </p:txBody>
      </p:sp>
      <p:pic>
        <p:nvPicPr>
          <p:cNvPr id="10" name="Image 3" descr="preencoded.png"/>
          <p:cNvPicPr>
            <a:picLocks noChangeAspect="1"/>
          </p:cNvPicPr>
          <p:nvPr/>
        </p:nvPicPr>
        <p:blipFill>
          <a:blip r:embed="rId6"/>
          <a:stretch>
            <a:fillRect/>
          </a:stretch>
        </p:blipFill>
        <p:spPr>
          <a:xfrm>
            <a:off x="6170057" y="6166961"/>
            <a:ext cx="488275" cy="488275"/>
          </a:xfrm>
          <a:prstGeom prst="rect">
            <a:avLst/>
          </a:prstGeom>
        </p:spPr>
      </p:pic>
      <p:sp>
        <p:nvSpPr>
          <p:cNvPr id="11" name="Text 5"/>
          <p:cNvSpPr/>
          <p:nvPr/>
        </p:nvSpPr>
        <p:spPr>
          <a:xfrm>
            <a:off x="6170057" y="6850499"/>
            <a:ext cx="2441734" cy="305157"/>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Efficient Training</a:t>
            </a:r>
            <a:endParaRPr lang="en-US" sz="1900" dirty="0"/>
          </a:p>
        </p:txBody>
      </p:sp>
      <p:sp>
        <p:nvSpPr>
          <p:cNvPr id="12" name="Text 6"/>
          <p:cNvSpPr/>
          <p:nvPr/>
        </p:nvSpPr>
        <p:spPr>
          <a:xfrm>
            <a:off x="6170057" y="7272814"/>
            <a:ext cx="7776686" cy="312539"/>
          </a:xfrm>
          <a:prstGeom prst="rect">
            <a:avLst/>
          </a:prstGeom>
          <a:noFill/>
          <a:ln/>
        </p:spPr>
        <p:txBody>
          <a:bodyPr wrap="non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These techniques enable faster and more stable training of deeper Transformer models.</a:t>
            </a: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1109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Transformer Architectures for Vision</a:t>
            </a:r>
            <a:endParaRPr lang="en-US" sz="4450" dirty="0"/>
          </a:p>
        </p:txBody>
      </p:sp>
      <p:sp>
        <p:nvSpPr>
          <p:cNvPr id="4" name="Shape 1"/>
          <p:cNvSpPr/>
          <p:nvPr/>
        </p:nvSpPr>
        <p:spPr>
          <a:xfrm>
            <a:off x="6280190" y="3123962"/>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5" name="Text 2"/>
          <p:cNvSpPr/>
          <p:nvPr/>
        </p:nvSpPr>
        <p:spPr>
          <a:xfrm>
            <a:off x="6462474" y="3208973"/>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7017306" y="3123962"/>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Vision Transformer (ViT)</a:t>
            </a:r>
            <a:endParaRPr lang="en-US" sz="2200" dirty="0"/>
          </a:p>
        </p:txBody>
      </p:sp>
      <p:sp>
        <p:nvSpPr>
          <p:cNvPr id="7" name="Text 4"/>
          <p:cNvSpPr/>
          <p:nvPr/>
        </p:nvSpPr>
        <p:spPr>
          <a:xfrm>
            <a:off x="7017306" y="396871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A groundbreaking architecture, ViT introduced transformers to image recognition.</a:t>
            </a:r>
            <a:endParaRPr lang="en-US" sz="1750" dirty="0"/>
          </a:p>
        </p:txBody>
      </p:sp>
      <p:sp>
        <p:nvSpPr>
          <p:cNvPr id="8" name="Shape 5"/>
          <p:cNvSpPr/>
          <p:nvPr/>
        </p:nvSpPr>
        <p:spPr>
          <a:xfrm>
            <a:off x="10171867" y="3123962"/>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9" name="Text 6"/>
          <p:cNvSpPr/>
          <p:nvPr/>
        </p:nvSpPr>
        <p:spPr>
          <a:xfrm>
            <a:off x="10338316" y="3208973"/>
            <a:ext cx="177284"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10908983" y="31239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Swin Transformer</a:t>
            </a:r>
            <a:endParaRPr lang="en-US" sz="2200" dirty="0"/>
          </a:p>
        </p:txBody>
      </p:sp>
      <p:sp>
        <p:nvSpPr>
          <p:cNvPr id="11" name="Text 8"/>
          <p:cNvSpPr/>
          <p:nvPr/>
        </p:nvSpPr>
        <p:spPr>
          <a:xfrm>
            <a:off x="10908983" y="361438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Swin Transformer excels in tasks like image segmentation and object detection.</a:t>
            </a:r>
            <a:endParaRPr lang="en-US" sz="1750" dirty="0"/>
          </a:p>
        </p:txBody>
      </p:sp>
      <p:sp>
        <p:nvSpPr>
          <p:cNvPr id="12" name="Shape 9"/>
          <p:cNvSpPr/>
          <p:nvPr/>
        </p:nvSpPr>
        <p:spPr>
          <a:xfrm>
            <a:off x="6280190" y="5902285"/>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13" name="Text 10"/>
          <p:cNvSpPr/>
          <p:nvPr/>
        </p:nvSpPr>
        <p:spPr>
          <a:xfrm>
            <a:off x="6444496" y="5987296"/>
            <a:ext cx="181689"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4" name="Text 11"/>
          <p:cNvSpPr/>
          <p:nvPr/>
        </p:nvSpPr>
        <p:spPr>
          <a:xfrm>
            <a:off x="7017306" y="5902285"/>
            <a:ext cx="3344347"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Deformable Transformers</a:t>
            </a:r>
            <a:endParaRPr lang="en-US" sz="2200" dirty="0"/>
          </a:p>
        </p:txBody>
      </p:sp>
      <p:sp>
        <p:nvSpPr>
          <p:cNvPr id="15" name="Text 12"/>
          <p:cNvSpPr/>
          <p:nvPr/>
        </p:nvSpPr>
        <p:spPr>
          <a:xfrm>
            <a:off x="7017306" y="6392704"/>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Deformable Transformers leverage attention to enhance object detection performance.</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993458"/>
            <a:ext cx="7300436"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The Vision Transformer (ViT)</a:t>
            </a:r>
            <a:endParaRPr lang="en-US" sz="4450" dirty="0"/>
          </a:p>
        </p:txBody>
      </p:sp>
      <p:sp>
        <p:nvSpPr>
          <p:cNvPr id="3" name="Text 1"/>
          <p:cNvSpPr/>
          <p:nvPr/>
        </p:nvSpPr>
        <p:spPr>
          <a:xfrm>
            <a:off x="793790" y="2246471"/>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The Vision Transformer (ViT) is a groundbreaking model that adapts the Transformer architecture for image recognition tasks. It revolutionized computer vision by achieving state-of-the-art results on various image datasets.</a:t>
            </a:r>
            <a:endParaRPr lang="en-US" sz="1750" dirty="0"/>
          </a:p>
        </p:txBody>
      </p:sp>
      <p:sp>
        <p:nvSpPr>
          <p:cNvPr id="4" name="Text 2"/>
          <p:cNvSpPr/>
          <p:nvPr/>
        </p:nvSpPr>
        <p:spPr>
          <a:xfrm>
            <a:off x="793790" y="3902154"/>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ViT processes images as sequences of patches, similar to how transformers handle text sequences. It leverages self-attention mechanisms to capture long-range dependencies and relationships between these patches.</a:t>
            </a:r>
            <a:endParaRPr lang="en-US" sz="1750" dirty="0"/>
          </a:p>
        </p:txBody>
      </p:sp>
      <p:pic>
        <p:nvPicPr>
          <p:cNvPr id="5" name="Image 0" descr="preencoded.png"/>
          <p:cNvPicPr>
            <a:picLocks noChangeAspect="1"/>
          </p:cNvPicPr>
          <p:nvPr/>
        </p:nvPicPr>
        <p:blipFill>
          <a:blip r:embed="rId3"/>
          <a:stretch>
            <a:fillRect/>
          </a:stretch>
        </p:blipFill>
        <p:spPr>
          <a:xfrm>
            <a:off x="7599521" y="2297549"/>
            <a:ext cx="6244709" cy="46834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293989" y="500896"/>
            <a:ext cx="9700022" cy="1136333"/>
          </a:xfrm>
          <a:prstGeom prst="rect">
            <a:avLst/>
          </a:prstGeom>
          <a:noFill/>
          <a:ln/>
        </p:spPr>
        <p:txBody>
          <a:bodyPr wrap="square" lIns="0" tIns="0" rIns="0" bIns="0" rtlCol="0" anchor="t"/>
          <a:lstStyle/>
          <a:p>
            <a:pPr marL="0" indent="0">
              <a:lnSpc>
                <a:spcPts val="4450"/>
              </a:lnSpc>
              <a:buNone/>
            </a:pPr>
            <a:r>
              <a:rPr lang="en-US" sz="3550" dirty="0">
                <a:solidFill>
                  <a:srgbClr val="1B1B27"/>
                </a:solidFill>
                <a:latin typeface="Raleway" pitchFamily="34" charset="0"/>
                <a:ea typeface="Raleway" pitchFamily="34" charset="-122"/>
                <a:cs typeface="Raleway" pitchFamily="34" charset="-120"/>
              </a:rPr>
              <a:t>From Convolutional Neural Networks to Transformers</a:t>
            </a:r>
            <a:endParaRPr lang="en-US" sz="3550" dirty="0"/>
          </a:p>
        </p:txBody>
      </p:sp>
      <p:pic>
        <p:nvPicPr>
          <p:cNvPr id="4" name="Image 1" descr="preencoded.png"/>
          <p:cNvPicPr>
            <a:picLocks noChangeAspect="1"/>
          </p:cNvPicPr>
          <p:nvPr/>
        </p:nvPicPr>
        <p:blipFill>
          <a:blip r:embed="rId4"/>
          <a:stretch>
            <a:fillRect/>
          </a:stretch>
        </p:blipFill>
        <p:spPr>
          <a:xfrm>
            <a:off x="4293989" y="1909882"/>
            <a:ext cx="909161" cy="1454706"/>
          </a:xfrm>
          <a:prstGeom prst="rect">
            <a:avLst/>
          </a:prstGeom>
        </p:spPr>
      </p:pic>
      <p:sp>
        <p:nvSpPr>
          <p:cNvPr id="5" name="Text 1"/>
          <p:cNvSpPr/>
          <p:nvPr/>
        </p:nvSpPr>
        <p:spPr>
          <a:xfrm>
            <a:off x="5475803" y="2091690"/>
            <a:ext cx="4055983" cy="284083"/>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Convolutional Neural Networks (CNNs)</a:t>
            </a:r>
            <a:endParaRPr lang="en-US" sz="1750" dirty="0"/>
          </a:p>
        </p:txBody>
      </p:sp>
      <p:sp>
        <p:nvSpPr>
          <p:cNvPr id="6" name="Text 2"/>
          <p:cNvSpPr/>
          <p:nvPr/>
        </p:nvSpPr>
        <p:spPr>
          <a:xfrm>
            <a:off x="5475803" y="2484834"/>
            <a:ext cx="8518208" cy="58173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CNNs excel at recognizing local patterns and features. They leverage convolution operations to extract spatial information from images.</a:t>
            </a:r>
            <a:endParaRPr lang="en-US" sz="1400" dirty="0"/>
          </a:p>
        </p:txBody>
      </p:sp>
      <p:pic>
        <p:nvPicPr>
          <p:cNvPr id="7" name="Image 2" descr="preencoded.png"/>
          <p:cNvPicPr>
            <a:picLocks noChangeAspect="1"/>
          </p:cNvPicPr>
          <p:nvPr/>
        </p:nvPicPr>
        <p:blipFill>
          <a:blip r:embed="rId5"/>
          <a:stretch>
            <a:fillRect/>
          </a:stretch>
        </p:blipFill>
        <p:spPr>
          <a:xfrm>
            <a:off x="4293989" y="3364587"/>
            <a:ext cx="909161" cy="1454706"/>
          </a:xfrm>
          <a:prstGeom prst="rect">
            <a:avLst/>
          </a:prstGeom>
        </p:spPr>
      </p:pic>
      <p:sp>
        <p:nvSpPr>
          <p:cNvPr id="8" name="Text 3"/>
          <p:cNvSpPr/>
          <p:nvPr/>
        </p:nvSpPr>
        <p:spPr>
          <a:xfrm>
            <a:off x="5475803" y="3546396"/>
            <a:ext cx="2272903" cy="284083"/>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Limitations of CNNs</a:t>
            </a:r>
            <a:endParaRPr lang="en-US" sz="1750" dirty="0"/>
          </a:p>
        </p:txBody>
      </p:sp>
      <p:sp>
        <p:nvSpPr>
          <p:cNvPr id="9" name="Text 4"/>
          <p:cNvSpPr/>
          <p:nvPr/>
        </p:nvSpPr>
        <p:spPr>
          <a:xfrm>
            <a:off x="5475803" y="3939540"/>
            <a:ext cx="8518208" cy="58173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CNNs struggle to capture long-range dependencies and global context within images. They are not as effective at modeling complex relationships between distant pixels.</a:t>
            </a:r>
            <a:endParaRPr lang="en-US" sz="1400" dirty="0"/>
          </a:p>
        </p:txBody>
      </p:sp>
      <p:pic>
        <p:nvPicPr>
          <p:cNvPr id="10" name="Image 3" descr="preencoded.png"/>
          <p:cNvPicPr>
            <a:picLocks noChangeAspect="1"/>
          </p:cNvPicPr>
          <p:nvPr/>
        </p:nvPicPr>
        <p:blipFill>
          <a:blip r:embed="rId6"/>
          <a:stretch>
            <a:fillRect/>
          </a:stretch>
        </p:blipFill>
        <p:spPr>
          <a:xfrm>
            <a:off x="4293989" y="4819293"/>
            <a:ext cx="909161" cy="1454706"/>
          </a:xfrm>
          <a:prstGeom prst="rect">
            <a:avLst/>
          </a:prstGeom>
        </p:spPr>
      </p:pic>
      <p:sp>
        <p:nvSpPr>
          <p:cNvPr id="11" name="Text 5"/>
          <p:cNvSpPr/>
          <p:nvPr/>
        </p:nvSpPr>
        <p:spPr>
          <a:xfrm>
            <a:off x="5475803" y="5001101"/>
            <a:ext cx="2272903" cy="284083"/>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Transformers Emerge</a:t>
            </a:r>
            <a:endParaRPr lang="en-US" sz="1750" dirty="0"/>
          </a:p>
        </p:txBody>
      </p:sp>
      <p:sp>
        <p:nvSpPr>
          <p:cNvPr id="12" name="Text 6"/>
          <p:cNvSpPr/>
          <p:nvPr/>
        </p:nvSpPr>
        <p:spPr>
          <a:xfrm>
            <a:off x="5475803" y="5394246"/>
            <a:ext cx="8518208" cy="58173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Transformers, originally developed for natural language processing, offer a powerful alternative for computer vision tasks.</a:t>
            </a:r>
            <a:endParaRPr lang="en-US" sz="1400" dirty="0"/>
          </a:p>
        </p:txBody>
      </p:sp>
      <p:pic>
        <p:nvPicPr>
          <p:cNvPr id="13" name="Image 4" descr="preencoded.png"/>
          <p:cNvPicPr>
            <a:picLocks noChangeAspect="1"/>
          </p:cNvPicPr>
          <p:nvPr/>
        </p:nvPicPr>
        <p:blipFill>
          <a:blip r:embed="rId7"/>
          <a:stretch>
            <a:fillRect/>
          </a:stretch>
        </p:blipFill>
        <p:spPr>
          <a:xfrm>
            <a:off x="4293989" y="6273998"/>
            <a:ext cx="909161" cy="1454706"/>
          </a:xfrm>
          <a:prstGeom prst="rect">
            <a:avLst/>
          </a:prstGeom>
        </p:spPr>
      </p:pic>
      <p:sp>
        <p:nvSpPr>
          <p:cNvPr id="14" name="Text 7"/>
          <p:cNvSpPr/>
          <p:nvPr/>
        </p:nvSpPr>
        <p:spPr>
          <a:xfrm>
            <a:off x="5475803" y="6455807"/>
            <a:ext cx="3463290" cy="284083"/>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Global Context and Relationships</a:t>
            </a:r>
            <a:endParaRPr lang="en-US" sz="1750" dirty="0"/>
          </a:p>
        </p:txBody>
      </p:sp>
      <p:sp>
        <p:nvSpPr>
          <p:cNvPr id="15" name="Text 8"/>
          <p:cNvSpPr/>
          <p:nvPr/>
        </p:nvSpPr>
        <p:spPr>
          <a:xfrm>
            <a:off x="5475803" y="6848951"/>
            <a:ext cx="8518208" cy="58173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Transformers excel at capturing long-range dependencies and global context, making them well-suited for complex image analysis tasks.</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279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Swin Transformer</a:t>
            </a:r>
            <a:endParaRPr lang="en-US" sz="4450" dirty="0"/>
          </a:p>
        </p:txBody>
      </p:sp>
      <p:sp>
        <p:nvSpPr>
          <p:cNvPr id="4" name="Text 1"/>
          <p:cNvSpPr/>
          <p:nvPr/>
        </p:nvSpPr>
        <p:spPr>
          <a:xfrm>
            <a:off x="793790" y="3476863"/>
            <a:ext cx="7556421" cy="362903"/>
          </a:xfrm>
          <a:prstGeom prst="rect">
            <a:avLst/>
          </a:prstGeom>
          <a:noFill/>
          <a:ln/>
        </p:spPr>
        <p:txBody>
          <a:bodyPr wrap="non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The Swin Transformer is a powerful architecture for computer vision tasks.</a:t>
            </a:r>
            <a:endParaRPr lang="en-US" sz="1750" dirty="0"/>
          </a:p>
        </p:txBody>
      </p:sp>
      <p:sp>
        <p:nvSpPr>
          <p:cNvPr id="5" name="Text 2"/>
          <p:cNvSpPr/>
          <p:nvPr/>
        </p:nvSpPr>
        <p:spPr>
          <a:xfrm>
            <a:off x="793790" y="4094917"/>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It utilizes a hierarchical window-based self-attention mechanism, capturing local and global dependencies in images.</a:t>
            </a:r>
            <a:endParaRPr lang="en-US" sz="1750" dirty="0"/>
          </a:p>
        </p:txBody>
      </p:sp>
      <p:sp>
        <p:nvSpPr>
          <p:cNvPr id="6" name="Text 3"/>
          <p:cNvSpPr/>
          <p:nvPr/>
        </p:nvSpPr>
        <p:spPr>
          <a:xfrm>
            <a:off x="793790" y="5075873"/>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This allows for efficient computation and superior performance compared to traditional convolutional neural networks (CNNs).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36890"/>
            <a:ext cx="6691551"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Deformable Transformers</a:t>
            </a:r>
            <a:endParaRPr lang="en-US" sz="4450" dirty="0"/>
          </a:p>
        </p:txBody>
      </p:sp>
      <p:sp>
        <p:nvSpPr>
          <p:cNvPr id="4" name="Text 1"/>
          <p:cNvSpPr/>
          <p:nvPr/>
        </p:nvSpPr>
        <p:spPr>
          <a:xfrm>
            <a:off x="6280190" y="3785830"/>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Deformable transformers extend the capabilities of transformers by incorporating deformable attention.</a:t>
            </a:r>
            <a:endParaRPr lang="en-US" sz="1750" dirty="0"/>
          </a:p>
        </p:txBody>
      </p:sp>
      <p:sp>
        <p:nvSpPr>
          <p:cNvPr id="5" name="Text 2"/>
          <p:cNvSpPr/>
          <p:nvPr/>
        </p:nvSpPr>
        <p:spPr>
          <a:xfrm>
            <a:off x="6280190" y="476678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This allows the model to focus on specific regions of interest within an image, dynamically adapting to object shapes and sizes.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353503"/>
            <a:ext cx="8767167"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Transformers for Medical Imaging</a:t>
            </a:r>
            <a:endParaRPr lang="en-US" sz="4450" dirty="0"/>
          </a:p>
        </p:txBody>
      </p:sp>
      <p:sp>
        <p:nvSpPr>
          <p:cNvPr id="3" name="Text 1"/>
          <p:cNvSpPr/>
          <p:nvPr/>
        </p:nvSpPr>
        <p:spPr>
          <a:xfrm>
            <a:off x="793790" y="2629257"/>
            <a:ext cx="3349228"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Enhanced Image Analysis</a:t>
            </a:r>
            <a:endParaRPr lang="en-US" sz="2200" dirty="0"/>
          </a:p>
        </p:txBody>
      </p:sp>
      <p:sp>
        <p:nvSpPr>
          <p:cNvPr id="4" name="Text 2"/>
          <p:cNvSpPr/>
          <p:nvPr/>
        </p:nvSpPr>
        <p:spPr>
          <a:xfrm>
            <a:off x="793790" y="3210401"/>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are increasingly used in medical imaging for tasks like image segmentation, object detection, and classification.</a:t>
            </a:r>
            <a:endParaRPr lang="en-US" sz="1750" dirty="0"/>
          </a:p>
        </p:txBody>
      </p:sp>
      <p:sp>
        <p:nvSpPr>
          <p:cNvPr id="5" name="Text 3"/>
          <p:cNvSpPr/>
          <p:nvPr/>
        </p:nvSpPr>
        <p:spPr>
          <a:xfrm>
            <a:off x="793790" y="4866084"/>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These tasks involve identifying and analyzing specific structures and patterns within medical images, such as tumors, organs, and abnormalities.</a:t>
            </a:r>
            <a:endParaRPr lang="en-US" sz="1750" dirty="0"/>
          </a:p>
        </p:txBody>
      </p:sp>
      <p:sp>
        <p:nvSpPr>
          <p:cNvPr id="6" name="Text 4"/>
          <p:cNvSpPr/>
          <p:nvPr/>
        </p:nvSpPr>
        <p:spPr>
          <a:xfrm>
            <a:off x="5332928" y="2629257"/>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Improved Accuracy and Efficiency</a:t>
            </a:r>
            <a:endParaRPr lang="en-US" sz="2200" dirty="0"/>
          </a:p>
        </p:txBody>
      </p:sp>
      <p:sp>
        <p:nvSpPr>
          <p:cNvPr id="7" name="Text 5"/>
          <p:cNvSpPr/>
          <p:nvPr/>
        </p:nvSpPr>
        <p:spPr>
          <a:xfrm>
            <a:off x="5332928" y="3564731"/>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have shown promise in improving the accuracy and efficiency of medical image analysis compared to traditional methods.</a:t>
            </a:r>
            <a:endParaRPr lang="en-US" sz="1750" dirty="0"/>
          </a:p>
        </p:txBody>
      </p:sp>
      <p:sp>
        <p:nvSpPr>
          <p:cNvPr id="8" name="Text 6"/>
          <p:cNvSpPr/>
          <p:nvPr/>
        </p:nvSpPr>
        <p:spPr>
          <a:xfrm>
            <a:off x="5332928" y="5220414"/>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They can capture complex relationships and dependencies within medical images, leading to more precise and reliable diagnoses.</a:t>
            </a:r>
            <a:endParaRPr lang="en-US" sz="1750" dirty="0"/>
          </a:p>
        </p:txBody>
      </p:sp>
      <p:pic>
        <p:nvPicPr>
          <p:cNvPr id="9" name="Image 0" descr="preencoded.png"/>
          <p:cNvPicPr>
            <a:picLocks noChangeAspect="1"/>
          </p:cNvPicPr>
          <p:nvPr/>
        </p:nvPicPr>
        <p:blipFill>
          <a:blip r:embed="rId3"/>
          <a:stretch>
            <a:fillRect/>
          </a:stretch>
        </p:blipFill>
        <p:spPr>
          <a:xfrm>
            <a:off x="9872067" y="2657594"/>
            <a:ext cx="3978116" cy="29835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4967"/>
          </a:xfrm>
          <a:prstGeom prst="rect">
            <a:avLst/>
          </a:prstGeom>
        </p:spPr>
      </p:pic>
      <p:sp>
        <p:nvSpPr>
          <p:cNvPr id="3" name="Text 0"/>
          <p:cNvSpPr/>
          <p:nvPr/>
        </p:nvSpPr>
        <p:spPr>
          <a:xfrm>
            <a:off x="726519" y="3165872"/>
            <a:ext cx="7994571" cy="648653"/>
          </a:xfrm>
          <a:prstGeom prst="rect">
            <a:avLst/>
          </a:prstGeom>
          <a:noFill/>
          <a:ln/>
        </p:spPr>
        <p:txBody>
          <a:bodyPr wrap="none" lIns="0" tIns="0" rIns="0" bIns="0" rtlCol="0" anchor="t"/>
          <a:lstStyle/>
          <a:p>
            <a:pPr marL="0" indent="0">
              <a:lnSpc>
                <a:spcPts val="5100"/>
              </a:lnSpc>
              <a:buNone/>
            </a:pPr>
            <a:r>
              <a:rPr lang="en-US" sz="4050" dirty="0">
                <a:solidFill>
                  <a:srgbClr val="1B1B27"/>
                </a:solidFill>
                <a:latin typeface="Raleway" pitchFamily="34" charset="0"/>
                <a:ea typeface="Raleway" pitchFamily="34" charset="-122"/>
                <a:cs typeface="Raleway" pitchFamily="34" charset="-120"/>
              </a:rPr>
              <a:t>Transformers for Remote Sensing</a:t>
            </a:r>
            <a:endParaRPr lang="en-US" sz="4050" dirty="0"/>
          </a:p>
        </p:txBody>
      </p:sp>
      <p:sp>
        <p:nvSpPr>
          <p:cNvPr id="4" name="Shape 1"/>
          <p:cNvSpPr/>
          <p:nvPr/>
        </p:nvSpPr>
        <p:spPr>
          <a:xfrm>
            <a:off x="726519" y="4125873"/>
            <a:ext cx="4254103" cy="3536752"/>
          </a:xfrm>
          <a:prstGeom prst="roundRect">
            <a:avLst>
              <a:gd name="adj" fmla="val 2465"/>
            </a:avLst>
          </a:prstGeom>
          <a:solidFill>
            <a:srgbClr val="E1E1EA"/>
          </a:solidFill>
          <a:ln w="7620">
            <a:solidFill>
              <a:srgbClr val="C7C7D0"/>
            </a:solidFill>
            <a:prstDash val="solid"/>
          </a:ln>
        </p:spPr>
        <p:txBody>
          <a:bodyPr/>
          <a:lstStyle/>
          <a:p>
            <a:endParaRPr lang="en-US"/>
          </a:p>
        </p:txBody>
      </p:sp>
      <p:sp>
        <p:nvSpPr>
          <p:cNvPr id="5" name="Text 2"/>
          <p:cNvSpPr/>
          <p:nvPr/>
        </p:nvSpPr>
        <p:spPr>
          <a:xfrm>
            <a:off x="941665" y="4341019"/>
            <a:ext cx="2594967" cy="324445"/>
          </a:xfrm>
          <a:prstGeom prst="rect">
            <a:avLst/>
          </a:prstGeom>
          <a:noFill/>
          <a:ln/>
        </p:spPr>
        <p:txBody>
          <a:bodyPr wrap="none" lIns="0" tIns="0" rIns="0" bIns="0" rtlCol="0" anchor="t"/>
          <a:lstStyle/>
          <a:p>
            <a:pPr marL="0" indent="0">
              <a:lnSpc>
                <a:spcPts val="2550"/>
              </a:lnSpc>
              <a:buNone/>
            </a:pPr>
            <a:r>
              <a:rPr lang="en-US" sz="2000" dirty="0">
                <a:solidFill>
                  <a:srgbClr val="3C3939"/>
                </a:solidFill>
                <a:latin typeface="Raleway" pitchFamily="34" charset="0"/>
                <a:ea typeface="Raleway" pitchFamily="34" charset="-122"/>
                <a:cs typeface="Raleway" pitchFamily="34" charset="-120"/>
              </a:rPr>
              <a:t>Earth Observation</a:t>
            </a:r>
            <a:endParaRPr lang="en-US" sz="2000" dirty="0"/>
          </a:p>
        </p:txBody>
      </p:sp>
      <p:sp>
        <p:nvSpPr>
          <p:cNvPr id="6" name="Text 3"/>
          <p:cNvSpPr/>
          <p:nvPr/>
        </p:nvSpPr>
        <p:spPr>
          <a:xfrm>
            <a:off x="941665" y="4790003"/>
            <a:ext cx="3823811" cy="1993106"/>
          </a:xfrm>
          <a:prstGeom prst="rect">
            <a:avLst/>
          </a:prstGeom>
          <a:noFill/>
          <a:ln/>
        </p:spPr>
        <p:txBody>
          <a:bodyPr wrap="square" lIns="0" tIns="0" rIns="0" bIns="0" rtlCol="0" anchor="t"/>
          <a:lstStyle/>
          <a:p>
            <a:pPr marL="0" indent="0">
              <a:lnSpc>
                <a:spcPts val="2600"/>
              </a:lnSpc>
              <a:buNone/>
            </a:pPr>
            <a:r>
              <a:rPr lang="en-US" sz="1600" dirty="0">
                <a:solidFill>
                  <a:srgbClr val="3C3939"/>
                </a:solidFill>
                <a:latin typeface="Roboto" pitchFamily="34" charset="0"/>
                <a:ea typeface="Roboto" pitchFamily="34" charset="-122"/>
                <a:cs typeface="Roboto" pitchFamily="34" charset="-120"/>
              </a:rPr>
              <a:t>Remote sensing analyzes data captured from satellites or aircraft to monitor Earth's surface. This data provides insights into various aspects of the planet, such as land cover, environmental change, and urban development.</a:t>
            </a:r>
            <a:endParaRPr lang="en-US" sz="1600" dirty="0"/>
          </a:p>
        </p:txBody>
      </p:sp>
      <p:sp>
        <p:nvSpPr>
          <p:cNvPr id="7" name="Shape 4"/>
          <p:cNvSpPr/>
          <p:nvPr/>
        </p:nvSpPr>
        <p:spPr>
          <a:xfrm>
            <a:off x="5188148" y="4125873"/>
            <a:ext cx="4254103" cy="3536752"/>
          </a:xfrm>
          <a:prstGeom prst="roundRect">
            <a:avLst>
              <a:gd name="adj" fmla="val 2465"/>
            </a:avLst>
          </a:prstGeom>
          <a:solidFill>
            <a:srgbClr val="E1E1EA"/>
          </a:solidFill>
          <a:ln w="7620">
            <a:solidFill>
              <a:srgbClr val="C7C7D0"/>
            </a:solidFill>
            <a:prstDash val="solid"/>
          </a:ln>
        </p:spPr>
        <p:txBody>
          <a:bodyPr/>
          <a:lstStyle/>
          <a:p>
            <a:endParaRPr lang="en-US"/>
          </a:p>
        </p:txBody>
      </p:sp>
      <p:sp>
        <p:nvSpPr>
          <p:cNvPr id="8" name="Text 5"/>
          <p:cNvSpPr/>
          <p:nvPr/>
        </p:nvSpPr>
        <p:spPr>
          <a:xfrm>
            <a:off x="5403294" y="4341019"/>
            <a:ext cx="2594967" cy="324445"/>
          </a:xfrm>
          <a:prstGeom prst="rect">
            <a:avLst/>
          </a:prstGeom>
          <a:noFill/>
          <a:ln/>
        </p:spPr>
        <p:txBody>
          <a:bodyPr wrap="none" lIns="0" tIns="0" rIns="0" bIns="0" rtlCol="0" anchor="t"/>
          <a:lstStyle/>
          <a:p>
            <a:pPr marL="0" indent="0">
              <a:lnSpc>
                <a:spcPts val="2550"/>
              </a:lnSpc>
              <a:buNone/>
            </a:pPr>
            <a:r>
              <a:rPr lang="en-US" sz="2000" dirty="0">
                <a:solidFill>
                  <a:srgbClr val="3C3939"/>
                </a:solidFill>
                <a:latin typeface="Raleway" pitchFamily="34" charset="0"/>
                <a:ea typeface="Raleway" pitchFamily="34" charset="-122"/>
                <a:cs typeface="Raleway" pitchFamily="34" charset="-120"/>
              </a:rPr>
              <a:t>Enhanced Accuracy</a:t>
            </a:r>
            <a:endParaRPr lang="en-US" sz="2000" dirty="0"/>
          </a:p>
        </p:txBody>
      </p:sp>
      <p:sp>
        <p:nvSpPr>
          <p:cNvPr id="9" name="Text 6"/>
          <p:cNvSpPr/>
          <p:nvPr/>
        </p:nvSpPr>
        <p:spPr>
          <a:xfrm>
            <a:off x="5403294" y="4790003"/>
            <a:ext cx="3823811" cy="2657475"/>
          </a:xfrm>
          <a:prstGeom prst="rect">
            <a:avLst/>
          </a:prstGeom>
          <a:noFill/>
          <a:ln/>
        </p:spPr>
        <p:txBody>
          <a:bodyPr wrap="square" lIns="0" tIns="0" rIns="0" bIns="0" rtlCol="0" anchor="t"/>
          <a:lstStyle/>
          <a:p>
            <a:pPr marL="0" indent="0">
              <a:lnSpc>
                <a:spcPts val="2600"/>
              </a:lnSpc>
              <a:buNone/>
            </a:pPr>
            <a:r>
              <a:rPr lang="en-US" sz="1600" dirty="0">
                <a:solidFill>
                  <a:srgbClr val="3C3939"/>
                </a:solidFill>
                <a:latin typeface="Roboto" pitchFamily="34" charset="0"/>
                <a:ea typeface="Roboto" pitchFamily="34" charset="-122"/>
                <a:cs typeface="Roboto" pitchFamily="34" charset="-120"/>
              </a:rPr>
              <a:t>Transformers have shown promise in improving the accuracy of remote sensing tasks, such as image classification and object detection. Their ability to capture long-range dependencies in data is particularly beneficial for analyzing large-scale aerial imagery.</a:t>
            </a:r>
            <a:endParaRPr lang="en-US" sz="1600" dirty="0"/>
          </a:p>
        </p:txBody>
      </p:sp>
      <p:sp>
        <p:nvSpPr>
          <p:cNvPr id="10" name="Shape 7"/>
          <p:cNvSpPr/>
          <p:nvPr/>
        </p:nvSpPr>
        <p:spPr>
          <a:xfrm>
            <a:off x="9649778" y="4125873"/>
            <a:ext cx="4254103" cy="3536752"/>
          </a:xfrm>
          <a:prstGeom prst="roundRect">
            <a:avLst>
              <a:gd name="adj" fmla="val 2465"/>
            </a:avLst>
          </a:prstGeom>
          <a:solidFill>
            <a:srgbClr val="E1E1EA"/>
          </a:solidFill>
          <a:ln w="7620">
            <a:solidFill>
              <a:srgbClr val="C7C7D0"/>
            </a:solidFill>
            <a:prstDash val="solid"/>
          </a:ln>
        </p:spPr>
        <p:txBody>
          <a:bodyPr/>
          <a:lstStyle/>
          <a:p>
            <a:endParaRPr lang="en-US"/>
          </a:p>
        </p:txBody>
      </p:sp>
      <p:sp>
        <p:nvSpPr>
          <p:cNvPr id="11" name="Text 8"/>
          <p:cNvSpPr/>
          <p:nvPr/>
        </p:nvSpPr>
        <p:spPr>
          <a:xfrm>
            <a:off x="9864923" y="4341019"/>
            <a:ext cx="2594967" cy="324445"/>
          </a:xfrm>
          <a:prstGeom prst="rect">
            <a:avLst/>
          </a:prstGeom>
          <a:noFill/>
          <a:ln/>
        </p:spPr>
        <p:txBody>
          <a:bodyPr wrap="none" lIns="0" tIns="0" rIns="0" bIns="0" rtlCol="0" anchor="t"/>
          <a:lstStyle/>
          <a:p>
            <a:pPr marL="0" indent="0">
              <a:lnSpc>
                <a:spcPts val="2550"/>
              </a:lnSpc>
              <a:buNone/>
            </a:pPr>
            <a:r>
              <a:rPr lang="en-US" sz="2000" dirty="0">
                <a:solidFill>
                  <a:srgbClr val="3C3939"/>
                </a:solidFill>
                <a:latin typeface="Raleway" pitchFamily="34" charset="0"/>
                <a:ea typeface="Raleway" pitchFamily="34" charset="-122"/>
                <a:cs typeface="Raleway" pitchFamily="34" charset="-120"/>
              </a:rPr>
              <a:t>Data Interpretation</a:t>
            </a:r>
            <a:endParaRPr lang="en-US" sz="2000" dirty="0"/>
          </a:p>
        </p:txBody>
      </p:sp>
      <p:sp>
        <p:nvSpPr>
          <p:cNvPr id="12" name="Text 9"/>
          <p:cNvSpPr/>
          <p:nvPr/>
        </p:nvSpPr>
        <p:spPr>
          <a:xfrm>
            <a:off x="9864923" y="4790003"/>
            <a:ext cx="3823811" cy="2325291"/>
          </a:xfrm>
          <a:prstGeom prst="rect">
            <a:avLst/>
          </a:prstGeom>
          <a:noFill/>
          <a:ln/>
        </p:spPr>
        <p:txBody>
          <a:bodyPr wrap="square" lIns="0" tIns="0" rIns="0" bIns="0" rtlCol="0" anchor="t"/>
          <a:lstStyle/>
          <a:p>
            <a:pPr marL="0" indent="0">
              <a:lnSpc>
                <a:spcPts val="2600"/>
              </a:lnSpc>
              <a:buNone/>
            </a:pPr>
            <a:r>
              <a:rPr lang="en-US" sz="1600" dirty="0">
                <a:solidFill>
                  <a:srgbClr val="3C3939"/>
                </a:solidFill>
                <a:latin typeface="Roboto" pitchFamily="34" charset="0"/>
                <a:ea typeface="Roboto" pitchFamily="34" charset="-122"/>
                <a:cs typeface="Roboto" pitchFamily="34" charset="-120"/>
              </a:rPr>
              <a:t>Transformers can help automate the process of extracting meaningful information from remote sensing data, such as identifying different land use patterns, detecting environmental hazards, and monitoring agricultural practices.</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965954"/>
            <a:ext cx="9772412"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Transformers for Autonomous Driving</a:t>
            </a:r>
            <a:endParaRPr lang="en-US" sz="4450" dirty="0"/>
          </a:p>
        </p:txBody>
      </p:sp>
      <p:pic>
        <p:nvPicPr>
          <p:cNvPr id="3" name="Image 0" descr="preencoded.png"/>
          <p:cNvPicPr>
            <a:picLocks noChangeAspect="1"/>
          </p:cNvPicPr>
          <p:nvPr/>
        </p:nvPicPr>
        <p:blipFill>
          <a:blip r:embed="rId3"/>
          <a:stretch>
            <a:fillRect/>
          </a:stretch>
        </p:blipFill>
        <p:spPr>
          <a:xfrm>
            <a:off x="793790" y="2128361"/>
            <a:ext cx="4120753" cy="2546747"/>
          </a:xfrm>
          <a:prstGeom prst="rect">
            <a:avLst/>
          </a:prstGeom>
        </p:spPr>
      </p:pic>
      <p:sp>
        <p:nvSpPr>
          <p:cNvPr id="4" name="Text 1"/>
          <p:cNvSpPr/>
          <p:nvPr/>
        </p:nvSpPr>
        <p:spPr>
          <a:xfrm>
            <a:off x="793790" y="49585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Enhanced Perception</a:t>
            </a:r>
            <a:endParaRPr lang="en-US" sz="2200" dirty="0"/>
          </a:p>
        </p:txBody>
      </p:sp>
      <p:sp>
        <p:nvSpPr>
          <p:cNvPr id="5" name="Text 2"/>
          <p:cNvSpPr/>
          <p:nvPr/>
        </p:nvSpPr>
        <p:spPr>
          <a:xfrm>
            <a:off x="793790" y="5449014"/>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enable autonomous vehicles to perceive their surroundings in real-time, identifying objects, lanes, and obstacles with high accuracy.</a:t>
            </a:r>
            <a:endParaRPr lang="en-US" sz="1750" dirty="0"/>
          </a:p>
        </p:txBody>
      </p:sp>
      <p:pic>
        <p:nvPicPr>
          <p:cNvPr id="6" name="Image 1" descr="preencoded.png"/>
          <p:cNvPicPr>
            <a:picLocks noChangeAspect="1"/>
          </p:cNvPicPr>
          <p:nvPr/>
        </p:nvPicPr>
        <p:blipFill>
          <a:blip r:embed="rId4"/>
          <a:stretch>
            <a:fillRect/>
          </a:stretch>
        </p:blipFill>
        <p:spPr>
          <a:xfrm>
            <a:off x="5254704" y="2128361"/>
            <a:ext cx="4120872" cy="2546866"/>
          </a:xfrm>
          <a:prstGeom prst="rect">
            <a:avLst/>
          </a:prstGeom>
        </p:spPr>
      </p:pic>
      <p:sp>
        <p:nvSpPr>
          <p:cNvPr id="7" name="Text 3"/>
          <p:cNvSpPr/>
          <p:nvPr/>
        </p:nvSpPr>
        <p:spPr>
          <a:xfrm>
            <a:off x="5254704" y="4958715"/>
            <a:ext cx="3516987"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Improved Decision-Making</a:t>
            </a:r>
            <a:endParaRPr lang="en-US" sz="2200" dirty="0"/>
          </a:p>
        </p:txBody>
      </p:sp>
      <p:sp>
        <p:nvSpPr>
          <p:cNvPr id="8" name="Text 4"/>
          <p:cNvSpPr/>
          <p:nvPr/>
        </p:nvSpPr>
        <p:spPr>
          <a:xfrm>
            <a:off x="5254704" y="5449133"/>
            <a:ext cx="4120872"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help autonomous vehicles make better decisions by analyzing complex traffic scenarios and predicting the behavior of other vehicles and pedestrians.</a:t>
            </a:r>
            <a:endParaRPr lang="en-US" sz="1750" dirty="0"/>
          </a:p>
        </p:txBody>
      </p:sp>
      <p:pic>
        <p:nvPicPr>
          <p:cNvPr id="9" name="Image 2" descr="preencoded.png"/>
          <p:cNvPicPr>
            <a:picLocks noChangeAspect="1"/>
          </p:cNvPicPr>
          <p:nvPr/>
        </p:nvPicPr>
        <p:blipFill>
          <a:blip r:embed="rId5"/>
          <a:stretch>
            <a:fillRect/>
          </a:stretch>
        </p:blipFill>
        <p:spPr>
          <a:xfrm>
            <a:off x="9715738" y="2128361"/>
            <a:ext cx="4120753" cy="2546747"/>
          </a:xfrm>
          <a:prstGeom prst="rect">
            <a:avLst/>
          </a:prstGeom>
        </p:spPr>
      </p:pic>
      <p:sp>
        <p:nvSpPr>
          <p:cNvPr id="10" name="Text 5"/>
          <p:cNvSpPr/>
          <p:nvPr/>
        </p:nvSpPr>
        <p:spPr>
          <a:xfrm>
            <a:off x="9715738" y="49585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Robust Navigation</a:t>
            </a:r>
            <a:endParaRPr lang="en-US" sz="2200" dirty="0"/>
          </a:p>
        </p:txBody>
      </p:sp>
      <p:sp>
        <p:nvSpPr>
          <p:cNvPr id="11" name="Text 6"/>
          <p:cNvSpPr/>
          <p:nvPr/>
        </p:nvSpPr>
        <p:spPr>
          <a:xfrm>
            <a:off x="9715738" y="5449014"/>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contribute to robust navigation by enabling autonomous vehicles to navigate complex and challenging environments, such as mountainous roads and urban areas.</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109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Challenges and Limitations of Transformers</a:t>
            </a:r>
            <a:endParaRPr lang="en-US" sz="4450" dirty="0"/>
          </a:p>
        </p:txBody>
      </p:sp>
      <p:sp>
        <p:nvSpPr>
          <p:cNvPr id="4" name="Shape 1"/>
          <p:cNvSpPr/>
          <p:nvPr/>
        </p:nvSpPr>
        <p:spPr>
          <a:xfrm>
            <a:off x="793790" y="3123962"/>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5" name="Text 2"/>
          <p:cNvSpPr/>
          <p:nvPr/>
        </p:nvSpPr>
        <p:spPr>
          <a:xfrm>
            <a:off x="976074" y="3208973"/>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1530906" y="3123962"/>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Computational Complexity</a:t>
            </a:r>
            <a:endParaRPr lang="en-US" sz="2200" dirty="0"/>
          </a:p>
        </p:txBody>
      </p:sp>
      <p:sp>
        <p:nvSpPr>
          <p:cNvPr id="7" name="Text 4"/>
          <p:cNvSpPr/>
          <p:nvPr/>
        </p:nvSpPr>
        <p:spPr>
          <a:xfrm>
            <a:off x="1530906" y="3968710"/>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Self-attention requires processing all input tokens, increasing computation.</a:t>
            </a:r>
            <a:endParaRPr lang="en-US" sz="1750" dirty="0"/>
          </a:p>
        </p:txBody>
      </p:sp>
      <p:sp>
        <p:nvSpPr>
          <p:cNvPr id="8" name="Shape 5"/>
          <p:cNvSpPr/>
          <p:nvPr/>
        </p:nvSpPr>
        <p:spPr>
          <a:xfrm>
            <a:off x="4685467" y="3123962"/>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9" name="Text 6"/>
          <p:cNvSpPr/>
          <p:nvPr/>
        </p:nvSpPr>
        <p:spPr>
          <a:xfrm>
            <a:off x="4851916" y="3208973"/>
            <a:ext cx="177284"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5422583" y="3123962"/>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Memory Requirements</a:t>
            </a:r>
            <a:endParaRPr lang="en-US" sz="2200" dirty="0"/>
          </a:p>
        </p:txBody>
      </p:sp>
      <p:sp>
        <p:nvSpPr>
          <p:cNvPr id="11" name="Text 8"/>
          <p:cNvSpPr/>
          <p:nvPr/>
        </p:nvSpPr>
        <p:spPr>
          <a:xfrm>
            <a:off x="5422583" y="396871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need to store all input tokens for attention, requiring substantial memory.</a:t>
            </a:r>
            <a:endParaRPr lang="en-US" sz="1750" dirty="0"/>
          </a:p>
        </p:txBody>
      </p:sp>
      <p:sp>
        <p:nvSpPr>
          <p:cNvPr id="12" name="Shape 9"/>
          <p:cNvSpPr/>
          <p:nvPr/>
        </p:nvSpPr>
        <p:spPr>
          <a:xfrm>
            <a:off x="793790" y="5902285"/>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13" name="Text 10"/>
          <p:cNvSpPr/>
          <p:nvPr/>
        </p:nvSpPr>
        <p:spPr>
          <a:xfrm>
            <a:off x="958096" y="5987296"/>
            <a:ext cx="181689"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4" name="Text 11"/>
          <p:cNvSpPr/>
          <p:nvPr/>
        </p:nvSpPr>
        <p:spPr>
          <a:xfrm>
            <a:off x="1530906" y="590228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Interpretability</a:t>
            </a:r>
            <a:endParaRPr lang="en-US" sz="2200" dirty="0"/>
          </a:p>
        </p:txBody>
      </p:sp>
      <p:sp>
        <p:nvSpPr>
          <p:cNvPr id="15" name="Text 12"/>
          <p:cNvSpPr/>
          <p:nvPr/>
        </p:nvSpPr>
        <p:spPr>
          <a:xfrm>
            <a:off x="1530906" y="6392704"/>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Understanding the reasoning behind decisions made by Transformers can be challenging.</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4855" y="750570"/>
            <a:ext cx="7654290" cy="1330166"/>
          </a:xfrm>
          <a:prstGeom prst="rect">
            <a:avLst/>
          </a:prstGeom>
          <a:noFill/>
          <a:ln/>
        </p:spPr>
        <p:txBody>
          <a:bodyPr wrap="square" lIns="0" tIns="0" rIns="0" bIns="0" rtlCol="0" anchor="t"/>
          <a:lstStyle/>
          <a:p>
            <a:pPr marL="0" indent="0">
              <a:lnSpc>
                <a:spcPts val="5200"/>
              </a:lnSpc>
              <a:buNone/>
            </a:pPr>
            <a:r>
              <a:rPr lang="en-US" sz="4150" dirty="0">
                <a:solidFill>
                  <a:srgbClr val="1B1B27"/>
                </a:solidFill>
                <a:latin typeface="Raleway" pitchFamily="34" charset="0"/>
                <a:ea typeface="Raleway" pitchFamily="34" charset="-122"/>
                <a:cs typeface="Raleway" pitchFamily="34" charset="-120"/>
              </a:rPr>
              <a:t>Efficiency and Scalability of Transformers</a:t>
            </a:r>
            <a:endParaRPr lang="en-US" sz="4150" dirty="0"/>
          </a:p>
        </p:txBody>
      </p:sp>
      <p:sp>
        <p:nvSpPr>
          <p:cNvPr id="4" name="Shape 1"/>
          <p:cNvSpPr/>
          <p:nvPr/>
        </p:nvSpPr>
        <p:spPr>
          <a:xfrm>
            <a:off x="744855" y="2399943"/>
            <a:ext cx="3720822" cy="2603421"/>
          </a:xfrm>
          <a:prstGeom prst="roundRect">
            <a:avLst>
              <a:gd name="adj" fmla="val 3434"/>
            </a:avLst>
          </a:prstGeom>
          <a:solidFill>
            <a:srgbClr val="E1E1EA"/>
          </a:solidFill>
          <a:ln w="7620">
            <a:solidFill>
              <a:srgbClr val="C7C7D0"/>
            </a:solidFill>
            <a:prstDash val="solid"/>
          </a:ln>
        </p:spPr>
        <p:txBody>
          <a:bodyPr/>
          <a:lstStyle/>
          <a:p>
            <a:endParaRPr lang="en-US"/>
          </a:p>
        </p:txBody>
      </p:sp>
      <p:sp>
        <p:nvSpPr>
          <p:cNvPr id="5" name="Text 2"/>
          <p:cNvSpPr/>
          <p:nvPr/>
        </p:nvSpPr>
        <p:spPr>
          <a:xfrm>
            <a:off x="965240" y="2620328"/>
            <a:ext cx="2660333" cy="332423"/>
          </a:xfrm>
          <a:prstGeom prst="rect">
            <a:avLst/>
          </a:prstGeom>
          <a:noFill/>
          <a:ln/>
        </p:spPr>
        <p:txBody>
          <a:bodyPr wrap="none" lIns="0" tIns="0" rIns="0" bIns="0" rtlCol="0" anchor="t"/>
          <a:lstStyle/>
          <a:p>
            <a:pPr marL="0" indent="0">
              <a:lnSpc>
                <a:spcPts val="2600"/>
              </a:lnSpc>
              <a:buNone/>
            </a:pPr>
            <a:r>
              <a:rPr lang="en-US" sz="2050" dirty="0">
                <a:solidFill>
                  <a:srgbClr val="3C3939"/>
                </a:solidFill>
                <a:latin typeface="Raleway" pitchFamily="34" charset="0"/>
                <a:ea typeface="Raleway" pitchFamily="34" charset="-122"/>
                <a:cs typeface="Raleway" pitchFamily="34" charset="-120"/>
              </a:rPr>
              <a:t>Computational Cost</a:t>
            </a:r>
            <a:endParaRPr lang="en-US" sz="2050" dirty="0"/>
          </a:p>
        </p:txBody>
      </p:sp>
      <p:sp>
        <p:nvSpPr>
          <p:cNvPr id="6" name="Text 3"/>
          <p:cNvSpPr/>
          <p:nvPr/>
        </p:nvSpPr>
        <p:spPr>
          <a:xfrm>
            <a:off x="965240" y="3080385"/>
            <a:ext cx="3280053" cy="1702594"/>
          </a:xfrm>
          <a:prstGeom prst="rect">
            <a:avLst/>
          </a:prstGeom>
          <a:noFill/>
          <a:ln/>
        </p:spPr>
        <p:txBody>
          <a:bodyPr wrap="square" lIns="0" tIns="0" rIns="0" bIns="0" rtlCol="0" anchor="t"/>
          <a:lstStyle/>
          <a:p>
            <a:pPr marL="0" indent="0">
              <a:lnSpc>
                <a:spcPts val="2650"/>
              </a:lnSpc>
              <a:buNone/>
            </a:pPr>
            <a:r>
              <a:rPr lang="en-US" sz="1650" dirty="0">
                <a:solidFill>
                  <a:srgbClr val="3C3939"/>
                </a:solidFill>
                <a:latin typeface="Roboto" pitchFamily="34" charset="0"/>
                <a:ea typeface="Roboto" pitchFamily="34" charset="-122"/>
                <a:cs typeface="Roboto" pitchFamily="34" charset="-120"/>
              </a:rPr>
              <a:t>Transformers, especially with a large number of parameters, can be computationally expensive, particularly for complex vision tasks.</a:t>
            </a:r>
            <a:endParaRPr lang="en-US" sz="1650" dirty="0"/>
          </a:p>
        </p:txBody>
      </p:sp>
      <p:sp>
        <p:nvSpPr>
          <p:cNvPr id="7" name="Shape 4"/>
          <p:cNvSpPr/>
          <p:nvPr/>
        </p:nvSpPr>
        <p:spPr>
          <a:xfrm>
            <a:off x="4678442" y="2399943"/>
            <a:ext cx="3720822" cy="2603421"/>
          </a:xfrm>
          <a:prstGeom prst="roundRect">
            <a:avLst>
              <a:gd name="adj" fmla="val 3434"/>
            </a:avLst>
          </a:prstGeom>
          <a:solidFill>
            <a:srgbClr val="E1E1EA"/>
          </a:solidFill>
          <a:ln w="7620">
            <a:solidFill>
              <a:srgbClr val="C7C7D0"/>
            </a:solidFill>
            <a:prstDash val="solid"/>
          </a:ln>
        </p:spPr>
        <p:txBody>
          <a:bodyPr/>
          <a:lstStyle/>
          <a:p>
            <a:endParaRPr lang="en-US"/>
          </a:p>
        </p:txBody>
      </p:sp>
      <p:sp>
        <p:nvSpPr>
          <p:cNvPr id="8" name="Text 5"/>
          <p:cNvSpPr/>
          <p:nvPr/>
        </p:nvSpPr>
        <p:spPr>
          <a:xfrm>
            <a:off x="4898827" y="2620328"/>
            <a:ext cx="2660333" cy="332423"/>
          </a:xfrm>
          <a:prstGeom prst="rect">
            <a:avLst/>
          </a:prstGeom>
          <a:noFill/>
          <a:ln/>
        </p:spPr>
        <p:txBody>
          <a:bodyPr wrap="none" lIns="0" tIns="0" rIns="0" bIns="0" rtlCol="0" anchor="t"/>
          <a:lstStyle/>
          <a:p>
            <a:pPr marL="0" indent="0">
              <a:lnSpc>
                <a:spcPts val="2600"/>
              </a:lnSpc>
              <a:buNone/>
            </a:pPr>
            <a:r>
              <a:rPr lang="en-US" sz="2050" dirty="0">
                <a:solidFill>
                  <a:srgbClr val="3C3939"/>
                </a:solidFill>
                <a:latin typeface="Raleway" pitchFamily="34" charset="0"/>
                <a:ea typeface="Raleway" pitchFamily="34" charset="-122"/>
                <a:cs typeface="Raleway" pitchFamily="34" charset="-120"/>
              </a:rPr>
              <a:t>Memory Constraints</a:t>
            </a:r>
            <a:endParaRPr lang="en-US" sz="2050" dirty="0"/>
          </a:p>
        </p:txBody>
      </p:sp>
      <p:sp>
        <p:nvSpPr>
          <p:cNvPr id="9" name="Text 6"/>
          <p:cNvSpPr/>
          <p:nvPr/>
        </p:nvSpPr>
        <p:spPr>
          <a:xfrm>
            <a:off x="4898827" y="3080385"/>
            <a:ext cx="3280053" cy="1362075"/>
          </a:xfrm>
          <a:prstGeom prst="rect">
            <a:avLst/>
          </a:prstGeom>
          <a:noFill/>
          <a:ln/>
        </p:spPr>
        <p:txBody>
          <a:bodyPr wrap="square" lIns="0" tIns="0" rIns="0" bIns="0" rtlCol="0" anchor="t"/>
          <a:lstStyle/>
          <a:p>
            <a:pPr marL="0" indent="0">
              <a:lnSpc>
                <a:spcPts val="2650"/>
              </a:lnSpc>
              <a:buNone/>
            </a:pPr>
            <a:r>
              <a:rPr lang="en-US" sz="1650" dirty="0">
                <a:solidFill>
                  <a:srgbClr val="3C3939"/>
                </a:solidFill>
                <a:latin typeface="Roboto" pitchFamily="34" charset="0"/>
                <a:ea typeface="Roboto" pitchFamily="34" charset="-122"/>
                <a:cs typeface="Roboto" pitchFamily="34" charset="-120"/>
              </a:rPr>
              <a:t>Handling large input images and processing them through multiple attention layers can strain memory resources.</a:t>
            </a:r>
            <a:endParaRPr lang="en-US" sz="1650" dirty="0"/>
          </a:p>
        </p:txBody>
      </p:sp>
      <p:sp>
        <p:nvSpPr>
          <p:cNvPr id="10" name="Shape 7"/>
          <p:cNvSpPr/>
          <p:nvPr/>
        </p:nvSpPr>
        <p:spPr>
          <a:xfrm>
            <a:off x="744855" y="5216128"/>
            <a:ext cx="3720822" cy="2262902"/>
          </a:xfrm>
          <a:prstGeom prst="roundRect">
            <a:avLst>
              <a:gd name="adj" fmla="val 3950"/>
            </a:avLst>
          </a:prstGeom>
          <a:solidFill>
            <a:srgbClr val="E1E1EA"/>
          </a:solidFill>
          <a:ln w="7620">
            <a:solidFill>
              <a:srgbClr val="C7C7D0"/>
            </a:solidFill>
            <a:prstDash val="solid"/>
          </a:ln>
        </p:spPr>
        <p:txBody>
          <a:bodyPr/>
          <a:lstStyle/>
          <a:p>
            <a:endParaRPr lang="en-US"/>
          </a:p>
        </p:txBody>
      </p:sp>
      <p:sp>
        <p:nvSpPr>
          <p:cNvPr id="11" name="Text 8"/>
          <p:cNvSpPr/>
          <p:nvPr/>
        </p:nvSpPr>
        <p:spPr>
          <a:xfrm>
            <a:off x="965240" y="5436513"/>
            <a:ext cx="3015020" cy="332423"/>
          </a:xfrm>
          <a:prstGeom prst="rect">
            <a:avLst/>
          </a:prstGeom>
          <a:noFill/>
          <a:ln/>
        </p:spPr>
        <p:txBody>
          <a:bodyPr wrap="none" lIns="0" tIns="0" rIns="0" bIns="0" rtlCol="0" anchor="t"/>
          <a:lstStyle/>
          <a:p>
            <a:pPr marL="0" indent="0">
              <a:lnSpc>
                <a:spcPts val="2600"/>
              </a:lnSpc>
              <a:buNone/>
            </a:pPr>
            <a:r>
              <a:rPr lang="en-US" sz="2050" dirty="0">
                <a:solidFill>
                  <a:srgbClr val="3C3939"/>
                </a:solidFill>
                <a:latin typeface="Raleway" pitchFamily="34" charset="0"/>
                <a:ea typeface="Raleway" pitchFamily="34" charset="-122"/>
                <a:cs typeface="Raleway" pitchFamily="34" charset="-120"/>
              </a:rPr>
              <a:t>Optimization Techniques</a:t>
            </a:r>
            <a:endParaRPr lang="en-US" sz="2050" dirty="0"/>
          </a:p>
        </p:txBody>
      </p:sp>
      <p:sp>
        <p:nvSpPr>
          <p:cNvPr id="12" name="Text 9"/>
          <p:cNvSpPr/>
          <p:nvPr/>
        </p:nvSpPr>
        <p:spPr>
          <a:xfrm>
            <a:off x="965240" y="5896570"/>
            <a:ext cx="3280053" cy="1362075"/>
          </a:xfrm>
          <a:prstGeom prst="rect">
            <a:avLst/>
          </a:prstGeom>
          <a:noFill/>
          <a:ln/>
        </p:spPr>
        <p:txBody>
          <a:bodyPr wrap="square" lIns="0" tIns="0" rIns="0" bIns="0" rtlCol="0" anchor="t"/>
          <a:lstStyle/>
          <a:p>
            <a:pPr marL="0" indent="0">
              <a:lnSpc>
                <a:spcPts val="2650"/>
              </a:lnSpc>
              <a:buNone/>
            </a:pPr>
            <a:r>
              <a:rPr lang="en-US" sz="1650" dirty="0">
                <a:solidFill>
                  <a:srgbClr val="3C3939"/>
                </a:solidFill>
                <a:latin typeface="Roboto" pitchFamily="34" charset="0"/>
                <a:ea typeface="Roboto" pitchFamily="34" charset="-122"/>
                <a:cs typeface="Roboto" pitchFamily="34" charset="-120"/>
              </a:rPr>
              <a:t>Efficient training strategies like mixed precision training and gradient accumulation are crucial for practical application.</a:t>
            </a:r>
            <a:endParaRPr lang="en-US" sz="1650" dirty="0"/>
          </a:p>
        </p:txBody>
      </p:sp>
      <p:sp>
        <p:nvSpPr>
          <p:cNvPr id="13" name="Shape 10"/>
          <p:cNvSpPr/>
          <p:nvPr/>
        </p:nvSpPr>
        <p:spPr>
          <a:xfrm>
            <a:off x="4678442" y="5216128"/>
            <a:ext cx="3720822" cy="2262902"/>
          </a:xfrm>
          <a:prstGeom prst="roundRect">
            <a:avLst>
              <a:gd name="adj" fmla="val 3950"/>
            </a:avLst>
          </a:prstGeom>
          <a:solidFill>
            <a:srgbClr val="E1E1EA"/>
          </a:solidFill>
          <a:ln w="7620">
            <a:solidFill>
              <a:srgbClr val="C7C7D0"/>
            </a:solidFill>
            <a:prstDash val="solid"/>
          </a:ln>
        </p:spPr>
        <p:txBody>
          <a:bodyPr/>
          <a:lstStyle/>
          <a:p>
            <a:endParaRPr lang="en-US"/>
          </a:p>
        </p:txBody>
      </p:sp>
      <p:sp>
        <p:nvSpPr>
          <p:cNvPr id="14" name="Text 11"/>
          <p:cNvSpPr/>
          <p:nvPr/>
        </p:nvSpPr>
        <p:spPr>
          <a:xfrm>
            <a:off x="4898827" y="5436513"/>
            <a:ext cx="2804636" cy="332423"/>
          </a:xfrm>
          <a:prstGeom prst="rect">
            <a:avLst/>
          </a:prstGeom>
          <a:noFill/>
          <a:ln/>
        </p:spPr>
        <p:txBody>
          <a:bodyPr wrap="none" lIns="0" tIns="0" rIns="0" bIns="0" rtlCol="0" anchor="t"/>
          <a:lstStyle/>
          <a:p>
            <a:pPr marL="0" indent="0">
              <a:lnSpc>
                <a:spcPts val="2600"/>
              </a:lnSpc>
              <a:buNone/>
            </a:pPr>
            <a:r>
              <a:rPr lang="en-US" sz="2050" dirty="0">
                <a:solidFill>
                  <a:srgbClr val="3C3939"/>
                </a:solidFill>
                <a:latin typeface="Raleway" pitchFamily="34" charset="0"/>
                <a:ea typeface="Raleway" pitchFamily="34" charset="-122"/>
                <a:cs typeface="Raleway" pitchFamily="34" charset="-120"/>
              </a:rPr>
              <a:t>Hardware Acceleration</a:t>
            </a:r>
            <a:endParaRPr lang="en-US" sz="2050" dirty="0"/>
          </a:p>
        </p:txBody>
      </p:sp>
      <p:sp>
        <p:nvSpPr>
          <p:cNvPr id="15" name="Text 12"/>
          <p:cNvSpPr/>
          <p:nvPr/>
        </p:nvSpPr>
        <p:spPr>
          <a:xfrm>
            <a:off x="4898827" y="5896570"/>
            <a:ext cx="3280053" cy="1362075"/>
          </a:xfrm>
          <a:prstGeom prst="rect">
            <a:avLst/>
          </a:prstGeom>
          <a:noFill/>
          <a:ln/>
        </p:spPr>
        <p:txBody>
          <a:bodyPr wrap="square" lIns="0" tIns="0" rIns="0" bIns="0" rtlCol="0" anchor="t"/>
          <a:lstStyle/>
          <a:p>
            <a:pPr marL="0" indent="0">
              <a:lnSpc>
                <a:spcPts val="2650"/>
              </a:lnSpc>
              <a:buNone/>
            </a:pPr>
            <a:r>
              <a:rPr lang="en-US" sz="1650" dirty="0">
                <a:solidFill>
                  <a:srgbClr val="3C3939"/>
                </a:solidFill>
                <a:latin typeface="Roboto" pitchFamily="34" charset="0"/>
                <a:ea typeface="Roboto" pitchFamily="34" charset="-122"/>
                <a:cs typeface="Roboto" pitchFamily="34" charset="-120"/>
              </a:rPr>
              <a:t>Specialized hardware such as GPUs and TPUs are vital for achieving optimal performance and scalability.</a:t>
            </a:r>
            <a:endParaRPr lang="en-US" sz="16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62814"/>
            <a:ext cx="12162234"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The Future of Transformers in Computer Vision</a:t>
            </a:r>
            <a:endParaRPr lang="en-US" sz="4450" dirty="0"/>
          </a:p>
        </p:txBody>
      </p:sp>
      <p:pic>
        <p:nvPicPr>
          <p:cNvPr id="4" name="Image 1" descr="preencoded.png"/>
          <p:cNvPicPr>
            <a:picLocks noChangeAspect="1"/>
          </p:cNvPicPr>
          <p:nvPr/>
        </p:nvPicPr>
        <p:blipFill>
          <a:blip r:embed="rId4"/>
          <a:stretch>
            <a:fillRect/>
          </a:stretch>
        </p:blipFill>
        <p:spPr>
          <a:xfrm>
            <a:off x="793790" y="4511754"/>
            <a:ext cx="566976" cy="566976"/>
          </a:xfrm>
          <a:prstGeom prst="rect">
            <a:avLst/>
          </a:prstGeom>
        </p:spPr>
      </p:pic>
      <p:sp>
        <p:nvSpPr>
          <p:cNvPr id="5" name="Text 1"/>
          <p:cNvSpPr/>
          <p:nvPr/>
        </p:nvSpPr>
        <p:spPr>
          <a:xfrm>
            <a:off x="793790" y="53055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Further Research</a:t>
            </a:r>
            <a:endParaRPr lang="en-US" sz="2200" dirty="0"/>
          </a:p>
        </p:txBody>
      </p:sp>
      <p:sp>
        <p:nvSpPr>
          <p:cNvPr id="6" name="Text 2"/>
          <p:cNvSpPr/>
          <p:nvPr/>
        </p:nvSpPr>
        <p:spPr>
          <a:xfrm>
            <a:off x="793790" y="5795963"/>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Ongoing research focuses on improving efficiency and addressing limitations, exploring new architectural designs and training techniques.</a:t>
            </a:r>
            <a:endParaRPr lang="en-US" sz="1750" dirty="0"/>
          </a:p>
        </p:txBody>
      </p:sp>
      <p:pic>
        <p:nvPicPr>
          <p:cNvPr id="7" name="Image 2" descr="preencoded.png"/>
          <p:cNvPicPr>
            <a:picLocks noChangeAspect="1"/>
          </p:cNvPicPr>
          <p:nvPr/>
        </p:nvPicPr>
        <p:blipFill>
          <a:blip r:embed="rId4"/>
          <a:stretch>
            <a:fillRect/>
          </a:stretch>
        </p:blipFill>
        <p:spPr>
          <a:xfrm>
            <a:off x="5254704" y="4511754"/>
            <a:ext cx="566976" cy="566976"/>
          </a:xfrm>
          <a:prstGeom prst="rect">
            <a:avLst/>
          </a:prstGeom>
        </p:spPr>
      </p:pic>
      <p:sp>
        <p:nvSpPr>
          <p:cNvPr id="8" name="Text 3"/>
          <p:cNvSpPr/>
          <p:nvPr/>
        </p:nvSpPr>
        <p:spPr>
          <a:xfrm>
            <a:off x="5254704" y="5305544"/>
            <a:ext cx="4120872" cy="708660"/>
          </a:xfrm>
          <a:prstGeom prst="rect">
            <a:avLst/>
          </a:prstGeom>
          <a:noFill/>
          <a:ln/>
        </p:spPr>
        <p:txBody>
          <a:bodyPr wrap="squar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Integration with Other Techniques</a:t>
            </a:r>
            <a:endParaRPr lang="en-US" sz="2200" dirty="0"/>
          </a:p>
        </p:txBody>
      </p:sp>
      <p:sp>
        <p:nvSpPr>
          <p:cNvPr id="9" name="Text 4"/>
          <p:cNvSpPr/>
          <p:nvPr/>
        </p:nvSpPr>
        <p:spPr>
          <a:xfrm>
            <a:off x="5254704" y="6150293"/>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are expected to be combined with other computer vision techniques, such as CNNs, for enhanced performance.</a:t>
            </a:r>
            <a:endParaRPr lang="en-US" sz="1750" dirty="0"/>
          </a:p>
        </p:txBody>
      </p:sp>
      <p:pic>
        <p:nvPicPr>
          <p:cNvPr id="10" name="Image 3" descr="preencoded.png"/>
          <p:cNvPicPr>
            <a:picLocks noChangeAspect="1"/>
          </p:cNvPicPr>
          <p:nvPr/>
        </p:nvPicPr>
        <p:blipFill>
          <a:blip r:embed="rId4"/>
          <a:stretch>
            <a:fillRect/>
          </a:stretch>
        </p:blipFill>
        <p:spPr>
          <a:xfrm>
            <a:off x="9715738" y="4511754"/>
            <a:ext cx="566976" cy="566976"/>
          </a:xfrm>
          <a:prstGeom prst="rect">
            <a:avLst/>
          </a:prstGeom>
        </p:spPr>
      </p:pic>
      <p:sp>
        <p:nvSpPr>
          <p:cNvPr id="11" name="Text 5"/>
          <p:cNvSpPr/>
          <p:nvPr/>
        </p:nvSpPr>
        <p:spPr>
          <a:xfrm>
            <a:off x="9715738" y="5305544"/>
            <a:ext cx="3068122"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Expanding Applications</a:t>
            </a:r>
            <a:endParaRPr lang="en-US" sz="2200" dirty="0"/>
          </a:p>
        </p:txBody>
      </p:sp>
      <p:sp>
        <p:nvSpPr>
          <p:cNvPr id="12" name="Text 6"/>
          <p:cNvSpPr/>
          <p:nvPr/>
        </p:nvSpPr>
        <p:spPr>
          <a:xfrm>
            <a:off x="9715738" y="5795963"/>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are anticipated to be used in diverse applications, including medical imaging, remote sensing, and robotics.</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1147405"/>
            <a:ext cx="11003875"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Real-World Applications and Case Studies</a:t>
            </a:r>
            <a:endParaRPr lang="en-US" sz="4450" dirty="0"/>
          </a:p>
        </p:txBody>
      </p:sp>
      <p:pic>
        <p:nvPicPr>
          <p:cNvPr id="3" name="Image 0" descr="preencoded.png"/>
          <p:cNvPicPr>
            <a:picLocks noChangeAspect="1"/>
          </p:cNvPicPr>
          <p:nvPr/>
        </p:nvPicPr>
        <p:blipFill>
          <a:blip r:embed="rId3"/>
          <a:stretch>
            <a:fillRect/>
          </a:stretch>
        </p:blipFill>
        <p:spPr>
          <a:xfrm>
            <a:off x="793790" y="2309813"/>
            <a:ext cx="4120753" cy="2546747"/>
          </a:xfrm>
          <a:prstGeom prst="rect">
            <a:avLst/>
          </a:prstGeom>
        </p:spPr>
      </p:pic>
      <p:sp>
        <p:nvSpPr>
          <p:cNvPr id="4" name="Text 1"/>
          <p:cNvSpPr/>
          <p:nvPr/>
        </p:nvSpPr>
        <p:spPr>
          <a:xfrm>
            <a:off x="793790" y="51400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Autonomous Driving</a:t>
            </a:r>
            <a:endParaRPr lang="en-US" sz="2200" dirty="0"/>
          </a:p>
        </p:txBody>
      </p:sp>
      <p:sp>
        <p:nvSpPr>
          <p:cNvPr id="5" name="Text 2"/>
          <p:cNvSpPr/>
          <p:nvPr/>
        </p:nvSpPr>
        <p:spPr>
          <a:xfrm>
            <a:off x="793790" y="5630466"/>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enhance object detection and lane recognition, leading to safer and more efficient autonomous vehicles.</a:t>
            </a:r>
            <a:endParaRPr lang="en-US" sz="1750" dirty="0"/>
          </a:p>
        </p:txBody>
      </p:sp>
      <p:pic>
        <p:nvPicPr>
          <p:cNvPr id="6" name="Image 1" descr="preencoded.png"/>
          <p:cNvPicPr>
            <a:picLocks noChangeAspect="1"/>
          </p:cNvPicPr>
          <p:nvPr/>
        </p:nvPicPr>
        <p:blipFill>
          <a:blip r:embed="rId4"/>
          <a:stretch>
            <a:fillRect/>
          </a:stretch>
        </p:blipFill>
        <p:spPr>
          <a:xfrm>
            <a:off x="5254704" y="2309813"/>
            <a:ext cx="4120872" cy="2546866"/>
          </a:xfrm>
          <a:prstGeom prst="rect">
            <a:avLst/>
          </a:prstGeom>
        </p:spPr>
      </p:pic>
      <p:sp>
        <p:nvSpPr>
          <p:cNvPr id="7" name="Text 3"/>
          <p:cNvSpPr/>
          <p:nvPr/>
        </p:nvSpPr>
        <p:spPr>
          <a:xfrm>
            <a:off x="5254704" y="5140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Medical Imaging</a:t>
            </a:r>
            <a:endParaRPr lang="en-US" sz="2200" dirty="0"/>
          </a:p>
        </p:txBody>
      </p:sp>
      <p:sp>
        <p:nvSpPr>
          <p:cNvPr id="8" name="Text 4"/>
          <p:cNvSpPr/>
          <p:nvPr/>
        </p:nvSpPr>
        <p:spPr>
          <a:xfrm>
            <a:off x="5254704" y="5630585"/>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aid in medical image analysis, including disease detection, segmentation, and diagnosis.</a:t>
            </a:r>
            <a:endParaRPr lang="en-US" sz="1750" dirty="0"/>
          </a:p>
        </p:txBody>
      </p:sp>
      <p:pic>
        <p:nvPicPr>
          <p:cNvPr id="9" name="Image 2" descr="preencoded.png"/>
          <p:cNvPicPr>
            <a:picLocks noChangeAspect="1"/>
          </p:cNvPicPr>
          <p:nvPr/>
        </p:nvPicPr>
        <p:blipFill>
          <a:blip r:embed="rId4"/>
          <a:stretch>
            <a:fillRect/>
          </a:stretch>
        </p:blipFill>
        <p:spPr>
          <a:xfrm>
            <a:off x="9715738" y="2309813"/>
            <a:ext cx="4120753" cy="2546747"/>
          </a:xfrm>
          <a:prstGeom prst="rect">
            <a:avLst/>
          </a:prstGeom>
        </p:spPr>
      </p:pic>
      <p:sp>
        <p:nvSpPr>
          <p:cNvPr id="10" name="Text 5"/>
          <p:cNvSpPr/>
          <p:nvPr/>
        </p:nvSpPr>
        <p:spPr>
          <a:xfrm>
            <a:off x="9715738" y="51400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Remote Sensing</a:t>
            </a:r>
            <a:endParaRPr lang="en-US" sz="2200" dirty="0"/>
          </a:p>
        </p:txBody>
      </p:sp>
      <p:sp>
        <p:nvSpPr>
          <p:cNvPr id="11" name="Text 6"/>
          <p:cNvSpPr/>
          <p:nvPr/>
        </p:nvSpPr>
        <p:spPr>
          <a:xfrm>
            <a:off x="9715738" y="5630466"/>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improve land cover classification, environmental monitoring, and disaster response with aerial imagery.</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2358509"/>
            <a:ext cx="12326064"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Ethical Considerations and Bias in Transformers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Fairness and Bias</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can inherit and amplify biases present in training data. This can lead to unfair or discriminatory outcomes in applications like facial recognition or medical diagnosis.</a:t>
            </a:r>
            <a:endParaRPr lang="en-US" sz="1750" dirty="0"/>
          </a:p>
        </p:txBody>
      </p:sp>
      <p:sp>
        <p:nvSpPr>
          <p:cNvPr id="5" name="Text 3"/>
          <p:cNvSpPr/>
          <p:nvPr/>
        </p:nvSpPr>
        <p:spPr>
          <a:xfrm>
            <a:off x="7599521" y="3634264"/>
            <a:ext cx="3327321"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Data Privacy and Security</a:t>
            </a:r>
            <a:endParaRPr lang="en-US" sz="2200" dirty="0"/>
          </a:p>
        </p:txBody>
      </p:sp>
      <p:sp>
        <p:nvSpPr>
          <p:cNvPr id="6" name="Text 4"/>
          <p:cNvSpPr/>
          <p:nvPr/>
        </p:nvSpPr>
        <p:spPr>
          <a:xfrm>
            <a:off x="7599521" y="421540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 models may be trained on sensitive data, raising concerns about privacy violations and the potential misuse of information.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802100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Encoder-Decoder Architecture</a:t>
            </a:r>
            <a:endParaRPr lang="en-US" sz="4450" dirty="0"/>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Encoder</a:t>
            </a:r>
            <a:endParaRPr lang="en-US" sz="2200" dirty="0"/>
          </a:p>
        </p:txBody>
      </p:sp>
      <p:sp>
        <p:nvSpPr>
          <p:cNvPr id="6" name="Text 2"/>
          <p:cNvSpPr/>
          <p:nvPr/>
        </p:nvSpPr>
        <p:spPr>
          <a:xfrm>
            <a:off x="793790" y="6154579"/>
            <a:ext cx="6351270"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It processes the input image and extracts features.</a:t>
            </a:r>
            <a:endParaRPr lang="en-US" sz="1750" dirty="0"/>
          </a:p>
        </p:txBody>
      </p:sp>
      <p:pic>
        <p:nvPicPr>
          <p:cNvPr id="7" name="Image 2" descr="preencoded.png"/>
          <p:cNvPicPr>
            <a:picLocks noChangeAspect="1"/>
          </p:cNvPicPr>
          <p:nvPr/>
        </p:nvPicPr>
        <p:blipFill>
          <a:blip r:embed="rId5"/>
          <a:stretch>
            <a:fillRect/>
          </a:stretch>
        </p:blipFill>
        <p:spPr>
          <a:xfrm>
            <a:off x="7485221" y="4870371"/>
            <a:ext cx="566976" cy="566976"/>
          </a:xfrm>
          <a:prstGeom prst="rect">
            <a:avLst/>
          </a:prstGeom>
        </p:spPr>
      </p:pic>
      <p:sp>
        <p:nvSpPr>
          <p:cNvPr id="8" name="Text 3"/>
          <p:cNvSpPr/>
          <p:nvPr/>
        </p:nvSpPr>
        <p:spPr>
          <a:xfrm>
            <a:off x="7485221" y="56641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Decoder</a:t>
            </a:r>
            <a:endParaRPr lang="en-US" sz="2200" dirty="0"/>
          </a:p>
        </p:txBody>
      </p:sp>
      <p:sp>
        <p:nvSpPr>
          <p:cNvPr id="9" name="Text 4"/>
          <p:cNvSpPr/>
          <p:nvPr/>
        </p:nvSpPr>
        <p:spPr>
          <a:xfrm>
            <a:off x="7485221" y="6154579"/>
            <a:ext cx="6351389"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It uses the encoded features to generate the desired output, which might be a classification, segmentation, or other task-specific output.</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0" y="0"/>
            <a:ext cx="5486400" cy="8229600"/>
          </a:xfrm>
          <a:prstGeom prst="rect">
            <a:avLst/>
          </a:prstGeom>
          <a:solidFill>
            <a:srgbClr val="E5E0DF"/>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07443" y="1379101"/>
            <a:ext cx="7391519" cy="643771"/>
          </a:xfrm>
          <a:prstGeom prst="rect">
            <a:avLst/>
          </a:prstGeom>
          <a:noFill/>
          <a:ln/>
        </p:spPr>
        <p:txBody>
          <a:bodyPr wrap="none" lIns="0" tIns="0" rIns="0" bIns="0" rtlCol="0" anchor="t"/>
          <a:lstStyle/>
          <a:p>
            <a:pPr marL="0" indent="0">
              <a:lnSpc>
                <a:spcPts val="5050"/>
              </a:lnSpc>
              <a:buNone/>
            </a:pPr>
            <a:r>
              <a:rPr lang="en-US" sz="4050" dirty="0">
                <a:solidFill>
                  <a:srgbClr val="1B1B27"/>
                </a:solidFill>
                <a:latin typeface="Raleway" pitchFamily="34" charset="0"/>
                <a:ea typeface="Raleway" pitchFamily="34" charset="-122"/>
                <a:cs typeface="Raleway" pitchFamily="34" charset="-120"/>
              </a:rPr>
              <a:t>Conclusion and Key Takeaways</a:t>
            </a:r>
            <a:endParaRPr lang="en-US" sz="4050" dirty="0"/>
          </a:p>
        </p:txBody>
      </p:sp>
      <p:sp>
        <p:nvSpPr>
          <p:cNvPr id="6" name="Shape 2"/>
          <p:cNvSpPr/>
          <p:nvPr/>
        </p:nvSpPr>
        <p:spPr>
          <a:xfrm>
            <a:off x="6207443" y="2563535"/>
            <a:ext cx="463510" cy="463510"/>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7" name="Text 3"/>
          <p:cNvSpPr/>
          <p:nvPr/>
        </p:nvSpPr>
        <p:spPr>
          <a:xfrm>
            <a:off x="6373058" y="2640687"/>
            <a:ext cx="132278" cy="309086"/>
          </a:xfrm>
          <a:prstGeom prst="rect">
            <a:avLst/>
          </a:prstGeom>
          <a:noFill/>
          <a:ln/>
        </p:spPr>
        <p:txBody>
          <a:bodyPr wrap="none" lIns="0" tIns="0" rIns="0" bIns="0" rtlCol="0" anchor="t"/>
          <a:lstStyle/>
          <a:p>
            <a:pPr marL="0" indent="0" algn="ctr">
              <a:lnSpc>
                <a:spcPts val="2400"/>
              </a:lnSpc>
              <a:buNone/>
            </a:pPr>
            <a:r>
              <a:rPr lang="en-US" sz="2400" dirty="0">
                <a:solidFill>
                  <a:srgbClr val="3C3939"/>
                </a:solidFill>
                <a:latin typeface="Raleway" pitchFamily="34" charset="0"/>
                <a:ea typeface="Raleway" pitchFamily="34" charset="-122"/>
                <a:cs typeface="Raleway" pitchFamily="34" charset="-120"/>
              </a:rPr>
              <a:t>1</a:t>
            </a:r>
            <a:endParaRPr lang="en-US" sz="2400" dirty="0"/>
          </a:p>
        </p:txBody>
      </p:sp>
      <p:sp>
        <p:nvSpPr>
          <p:cNvPr id="8" name="Text 4"/>
          <p:cNvSpPr/>
          <p:nvPr/>
        </p:nvSpPr>
        <p:spPr>
          <a:xfrm>
            <a:off x="6876931" y="2563535"/>
            <a:ext cx="2896433" cy="321826"/>
          </a:xfrm>
          <a:prstGeom prst="rect">
            <a:avLst/>
          </a:prstGeom>
          <a:noFill/>
          <a:ln/>
        </p:spPr>
        <p:txBody>
          <a:bodyPr wrap="none" lIns="0" tIns="0" rIns="0" bIns="0" rtlCol="0" anchor="t"/>
          <a:lstStyle/>
          <a:p>
            <a:pPr marL="0" indent="0">
              <a:lnSpc>
                <a:spcPts val="2500"/>
              </a:lnSpc>
              <a:buNone/>
            </a:pPr>
            <a:r>
              <a:rPr lang="en-US" sz="2000" dirty="0">
                <a:solidFill>
                  <a:srgbClr val="3C3939"/>
                </a:solidFill>
                <a:latin typeface="Raleway" pitchFamily="34" charset="0"/>
                <a:ea typeface="Raleway" pitchFamily="34" charset="-122"/>
                <a:cs typeface="Raleway" pitchFamily="34" charset="-120"/>
              </a:rPr>
              <a:t>Transformers Revolution</a:t>
            </a:r>
            <a:endParaRPr lang="en-US" sz="2000" dirty="0"/>
          </a:p>
        </p:txBody>
      </p:sp>
      <p:sp>
        <p:nvSpPr>
          <p:cNvPr id="9" name="Text 5"/>
          <p:cNvSpPr/>
          <p:nvPr/>
        </p:nvSpPr>
        <p:spPr>
          <a:xfrm>
            <a:off x="6876931" y="3008948"/>
            <a:ext cx="3078480" cy="1318260"/>
          </a:xfrm>
          <a:prstGeom prst="rect">
            <a:avLst/>
          </a:prstGeom>
          <a:noFill/>
          <a:ln/>
        </p:spPr>
        <p:txBody>
          <a:bodyPr wrap="square" lIns="0" tIns="0" rIns="0" bIns="0" rtlCol="0" anchor="t"/>
          <a:lstStyle/>
          <a:p>
            <a:pPr marL="0" indent="0">
              <a:lnSpc>
                <a:spcPts val="2550"/>
              </a:lnSpc>
              <a:buNone/>
            </a:pPr>
            <a:r>
              <a:rPr lang="en-US" sz="1600" dirty="0">
                <a:solidFill>
                  <a:srgbClr val="3C3939"/>
                </a:solidFill>
                <a:latin typeface="Roboto" pitchFamily="34" charset="0"/>
                <a:ea typeface="Roboto" pitchFamily="34" charset="-122"/>
                <a:cs typeface="Roboto" pitchFamily="34" charset="-120"/>
              </a:rPr>
              <a:t>Transformers have ushered in a new era in computer vision, offering exceptional performance across various tasks.</a:t>
            </a:r>
            <a:endParaRPr lang="en-US" sz="1600" dirty="0"/>
          </a:p>
        </p:txBody>
      </p:sp>
      <p:sp>
        <p:nvSpPr>
          <p:cNvPr id="10" name="Shape 6"/>
          <p:cNvSpPr/>
          <p:nvPr/>
        </p:nvSpPr>
        <p:spPr>
          <a:xfrm>
            <a:off x="10161389" y="2563535"/>
            <a:ext cx="463510" cy="463510"/>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11" name="Text 7"/>
          <p:cNvSpPr/>
          <p:nvPr/>
        </p:nvSpPr>
        <p:spPr>
          <a:xfrm>
            <a:off x="10312598" y="2640687"/>
            <a:ext cx="160973" cy="309086"/>
          </a:xfrm>
          <a:prstGeom prst="rect">
            <a:avLst/>
          </a:prstGeom>
          <a:noFill/>
          <a:ln/>
        </p:spPr>
        <p:txBody>
          <a:bodyPr wrap="none" lIns="0" tIns="0" rIns="0" bIns="0" rtlCol="0" anchor="t"/>
          <a:lstStyle/>
          <a:p>
            <a:pPr marL="0" indent="0" algn="ctr">
              <a:lnSpc>
                <a:spcPts val="2400"/>
              </a:lnSpc>
              <a:buNone/>
            </a:pPr>
            <a:r>
              <a:rPr lang="en-US" sz="2400" dirty="0">
                <a:solidFill>
                  <a:srgbClr val="3C3939"/>
                </a:solidFill>
                <a:latin typeface="Raleway" pitchFamily="34" charset="0"/>
                <a:ea typeface="Raleway" pitchFamily="34" charset="-122"/>
                <a:cs typeface="Raleway" pitchFamily="34" charset="-120"/>
              </a:rPr>
              <a:t>2</a:t>
            </a:r>
            <a:endParaRPr lang="en-US" sz="2400" dirty="0"/>
          </a:p>
        </p:txBody>
      </p:sp>
      <p:sp>
        <p:nvSpPr>
          <p:cNvPr id="12" name="Text 8"/>
          <p:cNvSpPr/>
          <p:nvPr/>
        </p:nvSpPr>
        <p:spPr>
          <a:xfrm>
            <a:off x="10830878" y="2563535"/>
            <a:ext cx="2575322" cy="321826"/>
          </a:xfrm>
          <a:prstGeom prst="rect">
            <a:avLst/>
          </a:prstGeom>
          <a:noFill/>
          <a:ln/>
        </p:spPr>
        <p:txBody>
          <a:bodyPr wrap="none" lIns="0" tIns="0" rIns="0" bIns="0" rtlCol="0" anchor="t"/>
          <a:lstStyle/>
          <a:p>
            <a:pPr marL="0" indent="0">
              <a:lnSpc>
                <a:spcPts val="2500"/>
              </a:lnSpc>
              <a:buNone/>
            </a:pPr>
            <a:r>
              <a:rPr lang="en-US" sz="2000" dirty="0">
                <a:solidFill>
                  <a:srgbClr val="3C3939"/>
                </a:solidFill>
                <a:latin typeface="Raleway" pitchFamily="34" charset="0"/>
                <a:ea typeface="Raleway" pitchFamily="34" charset="-122"/>
                <a:cs typeface="Raleway" pitchFamily="34" charset="-120"/>
              </a:rPr>
              <a:t>Self-Attention Power</a:t>
            </a:r>
            <a:endParaRPr lang="en-US" sz="2000" dirty="0"/>
          </a:p>
        </p:txBody>
      </p:sp>
      <p:sp>
        <p:nvSpPr>
          <p:cNvPr id="13" name="Text 9"/>
          <p:cNvSpPr/>
          <p:nvPr/>
        </p:nvSpPr>
        <p:spPr>
          <a:xfrm>
            <a:off x="10830878" y="3008948"/>
            <a:ext cx="3078480" cy="1318260"/>
          </a:xfrm>
          <a:prstGeom prst="rect">
            <a:avLst/>
          </a:prstGeom>
          <a:noFill/>
          <a:ln/>
        </p:spPr>
        <p:txBody>
          <a:bodyPr wrap="square" lIns="0" tIns="0" rIns="0" bIns="0" rtlCol="0" anchor="t"/>
          <a:lstStyle/>
          <a:p>
            <a:pPr marL="0" indent="0">
              <a:lnSpc>
                <a:spcPts val="2550"/>
              </a:lnSpc>
              <a:buNone/>
            </a:pPr>
            <a:r>
              <a:rPr lang="en-US" sz="1600" dirty="0">
                <a:solidFill>
                  <a:srgbClr val="3C3939"/>
                </a:solidFill>
                <a:latin typeface="Roboto" pitchFamily="34" charset="0"/>
                <a:ea typeface="Roboto" pitchFamily="34" charset="-122"/>
                <a:cs typeface="Roboto" pitchFamily="34" charset="-120"/>
              </a:rPr>
              <a:t>The self-attention mechanism empowers transformers to capture long-range dependencies and contextual information.</a:t>
            </a:r>
            <a:endParaRPr lang="en-US" sz="1600" dirty="0"/>
          </a:p>
        </p:txBody>
      </p:sp>
      <p:sp>
        <p:nvSpPr>
          <p:cNvPr id="14" name="Shape 10"/>
          <p:cNvSpPr/>
          <p:nvPr/>
        </p:nvSpPr>
        <p:spPr>
          <a:xfrm>
            <a:off x="6207443" y="4764881"/>
            <a:ext cx="463510" cy="463510"/>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15" name="Text 11"/>
          <p:cNvSpPr/>
          <p:nvPr/>
        </p:nvSpPr>
        <p:spPr>
          <a:xfrm>
            <a:off x="6356628" y="4842034"/>
            <a:ext cx="165021" cy="309086"/>
          </a:xfrm>
          <a:prstGeom prst="rect">
            <a:avLst/>
          </a:prstGeom>
          <a:noFill/>
          <a:ln/>
        </p:spPr>
        <p:txBody>
          <a:bodyPr wrap="none" lIns="0" tIns="0" rIns="0" bIns="0" rtlCol="0" anchor="t"/>
          <a:lstStyle/>
          <a:p>
            <a:pPr marL="0" indent="0" algn="ctr">
              <a:lnSpc>
                <a:spcPts val="2400"/>
              </a:lnSpc>
              <a:buNone/>
            </a:pPr>
            <a:r>
              <a:rPr lang="en-US" sz="2400" dirty="0">
                <a:solidFill>
                  <a:srgbClr val="3C3939"/>
                </a:solidFill>
                <a:latin typeface="Raleway" pitchFamily="34" charset="0"/>
                <a:ea typeface="Raleway" pitchFamily="34" charset="-122"/>
                <a:cs typeface="Raleway" pitchFamily="34" charset="-120"/>
              </a:rPr>
              <a:t>3</a:t>
            </a:r>
            <a:endParaRPr lang="en-US" sz="2400" dirty="0"/>
          </a:p>
        </p:txBody>
      </p:sp>
      <p:sp>
        <p:nvSpPr>
          <p:cNvPr id="16" name="Text 12"/>
          <p:cNvSpPr/>
          <p:nvPr/>
        </p:nvSpPr>
        <p:spPr>
          <a:xfrm>
            <a:off x="6876931" y="4764881"/>
            <a:ext cx="3078480" cy="643652"/>
          </a:xfrm>
          <a:prstGeom prst="rect">
            <a:avLst/>
          </a:prstGeom>
          <a:noFill/>
          <a:ln/>
        </p:spPr>
        <p:txBody>
          <a:bodyPr wrap="square" lIns="0" tIns="0" rIns="0" bIns="0" rtlCol="0" anchor="t"/>
          <a:lstStyle/>
          <a:p>
            <a:pPr marL="0" indent="0">
              <a:lnSpc>
                <a:spcPts val="2500"/>
              </a:lnSpc>
              <a:buNone/>
            </a:pPr>
            <a:r>
              <a:rPr lang="en-US" sz="2000" dirty="0">
                <a:solidFill>
                  <a:srgbClr val="3C3939"/>
                </a:solidFill>
                <a:latin typeface="Raleway" pitchFamily="34" charset="0"/>
                <a:ea typeface="Raleway" pitchFamily="34" charset="-122"/>
                <a:cs typeface="Raleway" pitchFamily="34" charset="-120"/>
              </a:rPr>
              <a:t>Adaptability and Versatility</a:t>
            </a:r>
            <a:endParaRPr lang="en-US" sz="2000" dirty="0"/>
          </a:p>
        </p:txBody>
      </p:sp>
      <p:sp>
        <p:nvSpPr>
          <p:cNvPr id="17" name="Text 13"/>
          <p:cNvSpPr/>
          <p:nvPr/>
        </p:nvSpPr>
        <p:spPr>
          <a:xfrm>
            <a:off x="6876931" y="5532120"/>
            <a:ext cx="3078480" cy="1318260"/>
          </a:xfrm>
          <a:prstGeom prst="rect">
            <a:avLst/>
          </a:prstGeom>
          <a:noFill/>
          <a:ln/>
        </p:spPr>
        <p:txBody>
          <a:bodyPr wrap="square" lIns="0" tIns="0" rIns="0" bIns="0" rtlCol="0" anchor="t"/>
          <a:lstStyle/>
          <a:p>
            <a:pPr marL="0" indent="0">
              <a:lnSpc>
                <a:spcPts val="2550"/>
              </a:lnSpc>
              <a:buNone/>
            </a:pPr>
            <a:r>
              <a:rPr lang="en-US" sz="1600" dirty="0">
                <a:solidFill>
                  <a:srgbClr val="3C3939"/>
                </a:solidFill>
                <a:latin typeface="Roboto" pitchFamily="34" charset="0"/>
                <a:ea typeface="Roboto" pitchFamily="34" charset="-122"/>
                <a:cs typeface="Roboto" pitchFamily="34" charset="-120"/>
              </a:rPr>
              <a:t>Transformers can be effectively applied to diverse vision tasks, from image classification to object detection.</a:t>
            </a:r>
            <a:endParaRPr lang="en-US" sz="1600" dirty="0"/>
          </a:p>
        </p:txBody>
      </p:sp>
      <p:sp>
        <p:nvSpPr>
          <p:cNvPr id="18" name="Shape 14"/>
          <p:cNvSpPr/>
          <p:nvPr/>
        </p:nvSpPr>
        <p:spPr>
          <a:xfrm>
            <a:off x="10161389" y="4764881"/>
            <a:ext cx="463510" cy="463510"/>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19" name="Text 15"/>
          <p:cNvSpPr/>
          <p:nvPr/>
        </p:nvSpPr>
        <p:spPr>
          <a:xfrm>
            <a:off x="10308788" y="4842034"/>
            <a:ext cx="168712" cy="309086"/>
          </a:xfrm>
          <a:prstGeom prst="rect">
            <a:avLst/>
          </a:prstGeom>
          <a:noFill/>
          <a:ln/>
        </p:spPr>
        <p:txBody>
          <a:bodyPr wrap="none" lIns="0" tIns="0" rIns="0" bIns="0" rtlCol="0" anchor="t"/>
          <a:lstStyle/>
          <a:p>
            <a:pPr marL="0" indent="0" algn="ctr">
              <a:lnSpc>
                <a:spcPts val="2400"/>
              </a:lnSpc>
              <a:buNone/>
            </a:pPr>
            <a:r>
              <a:rPr lang="en-US" sz="2400" dirty="0">
                <a:solidFill>
                  <a:srgbClr val="3C3939"/>
                </a:solidFill>
                <a:latin typeface="Raleway" pitchFamily="34" charset="0"/>
                <a:ea typeface="Raleway" pitchFamily="34" charset="-122"/>
                <a:cs typeface="Raleway" pitchFamily="34" charset="-120"/>
              </a:rPr>
              <a:t>4</a:t>
            </a:r>
            <a:endParaRPr lang="en-US" sz="2400" dirty="0"/>
          </a:p>
        </p:txBody>
      </p:sp>
      <p:sp>
        <p:nvSpPr>
          <p:cNvPr id="20" name="Text 16"/>
          <p:cNvSpPr/>
          <p:nvPr/>
        </p:nvSpPr>
        <p:spPr>
          <a:xfrm>
            <a:off x="10830878" y="4764881"/>
            <a:ext cx="3078480" cy="643652"/>
          </a:xfrm>
          <a:prstGeom prst="rect">
            <a:avLst/>
          </a:prstGeom>
          <a:noFill/>
          <a:ln/>
        </p:spPr>
        <p:txBody>
          <a:bodyPr wrap="square" lIns="0" tIns="0" rIns="0" bIns="0" rtlCol="0" anchor="t"/>
          <a:lstStyle/>
          <a:p>
            <a:pPr marL="0" indent="0">
              <a:lnSpc>
                <a:spcPts val="2500"/>
              </a:lnSpc>
              <a:buNone/>
            </a:pPr>
            <a:r>
              <a:rPr lang="en-US" sz="2000" dirty="0">
                <a:solidFill>
                  <a:srgbClr val="3C3939"/>
                </a:solidFill>
                <a:latin typeface="Raleway" pitchFamily="34" charset="0"/>
                <a:ea typeface="Raleway" pitchFamily="34" charset="-122"/>
                <a:cs typeface="Raleway" pitchFamily="34" charset="-120"/>
              </a:rPr>
              <a:t>Continued Advancements</a:t>
            </a:r>
            <a:endParaRPr lang="en-US" sz="2000" dirty="0"/>
          </a:p>
        </p:txBody>
      </p:sp>
      <p:sp>
        <p:nvSpPr>
          <p:cNvPr id="21" name="Text 17"/>
          <p:cNvSpPr/>
          <p:nvPr/>
        </p:nvSpPr>
        <p:spPr>
          <a:xfrm>
            <a:off x="10830878" y="5532120"/>
            <a:ext cx="3078480" cy="1318260"/>
          </a:xfrm>
          <a:prstGeom prst="rect">
            <a:avLst/>
          </a:prstGeom>
          <a:noFill/>
          <a:ln/>
        </p:spPr>
        <p:txBody>
          <a:bodyPr wrap="square" lIns="0" tIns="0" rIns="0" bIns="0" rtlCol="0" anchor="t"/>
          <a:lstStyle/>
          <a:p>
            <a:pPr marL="0" indent="0">
              <a:lnSpc>
                <a:spcPts val="2550"/>
              </a:lnSpc>
              <a:buNone/>
            </a:pPr>
            <a:r>
              <a:rPr lang="en-US" sz="1600" dirty="0">
                <a:solidFill>
                  <a:srgbClr val="3C3939"/>
                </a:solidFill>
                <a:latin typeface="Roboto" pitchFamily="34" charset="0"/>
                <a:ea typeface="Roboto" pitchFamily="34" charset="-122"/>
                <a:cs typeface="Roboto" pitchFamily="34" charset="-120"/>
              </a:rPr>
              <a:t>Research continues to explore new transformer architectures and applications, paving the way for future innovations.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93458"/>
            <a:ext cx="10494169"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Self-Attention: The Core of Transformers</a:t>
            </a:r>
            <a:endParaRPr lang="en-US" sz="4450" dirty="0"/>
          </a:p>
        </p:txBody>
      </p:sp>
      <p:sp>
        <p:nvSpPr>
          <p:cNvPr id="3" name="Text 1"/>
          <p:cNvSpPr/>
          <p:nvPr/>
        </p:nvSpPr>
        <p:spPr>
          <a:xfrm>
            <a:off x="793790" y="2246471"/>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Self-attention is a mechanism that allows a transformer to attend to different parts of an input sequence. It helps the model understand the relationships between words in a sentence or pixels in an image.</a:t>
            </a:r>
            <a:endParaRPr lang="en-US" sz="1750" dirty="0"/>
          </a:p>
        </p:txBody>
      </p:sp>
      <p:sp>
        <p:nvSpPr>
          <p:cNvPr id="4" name="Text 2"/>
          <p:cNvSpPr/>
          <p:nvPr/>
        </p:nvSpPr>
        <p:spPr>
          <a:xfrm>
            <a:off x="793790" y="3902154"/>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The self-attention mechanism calculates attention weights for each element in the input sequence, indicating how much attention should be paid to each element. These weights are then used to compute a weighted sum of the input elements.</a:t>
            </a:r>
            <a:endParaRPr lang="en-US" sz="1750" dirty="0"/>
          </a:p>
        </p:txBody>
      </p:sp>
      <p:pic>
        <p:nvPicPr>
          <p:cNvPr id="5" name="Image 0" descr="preencoded.png"/>
          <p:cNvPicPr>
            <a:picLocks noChangeAspect="1"/>
          </p:cNvPicPr>
          <p:nvPr/>
        </p:nvPicPr>
        <p:blipFill>
          <a:blip r:embed="rId3"/>
          <a:stretch>
            <a:fillRect/>
          </a:stretch>
        </p:blipFill>
        <p:spPr>
          <a:xfrm>
            <a:off x="7599521" y="2297549"/>
            <a:ext cx="6244709" cy="46834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84515"/>
            <a:ext cx="754082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Advantages of Self-Attention</a:t>
            </a:r>
            <a:endParaRPr lang="en-US" sz="4450" dirty="0"/>
          </a:p>
        </p:txBody>
      </p:sp>
      <p:sp>
        <p:nvSpPr>
          <p:cNvPr id="4" name="Shape 1"/>
          <p:cNvSpPr/>
          <p:nvPr/>
        </p:nvSpPr>
        <p:spPr>
          <a:xfrm>
            <a:off x="793790" y="1933456"/>
            <a:ext cx="3664863" cy="3136702"/>
          </a:xfrm>
          <a:prstGeom prst="roundRect">
            <a:avLst>
              <a:gd name="adj" fmla="val 3037"/>
            </a:avLst>
          </a:prstGeom>
          <a:solidFill>
            <a:srgbClr val="E1E1EA"/>
          </a:solidFill>
          <a:ln w="7620">
            <a:solidFill>
              <a:srgbClr val="C7C7D0"/>
            </a:solidFill>
            <a:prstDash val="solid"/>
          </a:ln>
        </p:spPr>
        <p:txBody>
          <a:bodyPr/>
          <a:lstStyle/>
          <a:p>
            <a:endParaRPr lang="en-US"/>
          </a:p>
        </p:txBody>
      </p:sp>
      <p:sp>
        <p:nvSpPr>
          <p:cNvPr id="5" name="Text 2"/>
          <p:cNvSpPr/>
          <p:nvPr/>
        </p:nvSpPr>
        <p:spPr>
          <a:xfrm>
            <a:off x="1028224" y="21678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Global Context</a:t>
            </a:r>
            <a:endParaRPr lang="en-US" sz="2200" dirty="0"/>
          </a:p>
        </p:txBody>
      </p:sp>
      <p:sp>
        <p:nvSpPr>
          <p:cNvPr id="6" name="Text 3"/>
          <p:cNvSpPr/>
          <p:nvPr/>
        </p:nvSpPr>
        <p:spPr>
          <a:xfrm>
            <a:off x="1028224" y="2658308"/>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Self-attention enables transformers to consider relationships between all elements in an image, capturing long-range dependencies.</a:t>
            </a:r>
            <a:endParaRPr lang="en-US" sz="1750" dirty="0"/>
          </a:p>
        </p:txBody>
      </p:sp>
      <p:sp>
        <p:nvSpPr>
          <p:cNvPr id="7" name="Shape 4"/>
          <p:cNvSpPr/>
          <p:nvPr/>
        </p:nvSpPr>
        <p:spPr>
          <a:xfrm>
            <a:off x="4685467" y="1933456"/>
            <a:ext cx="3664863" cy="3136702"/>
          </a:xfrm>
          <a:prstGeom prst="roundRect">
            <a:avLst>
              <a:gd name="adj" fmla="val 3037"/>
            </a:avLst>
          </a:prstGeom>
          <a:solidFill>
            <a:srgbClr val="E1E1EA"/>
          </a:solidFill>
          <a:ln w="7620">
            <a:solidFill>
              <a:srgbClr val="C7C7D0"/>
            </a:solidFill>
            <a:prstDash val="solid"/>
          </a:ln>
        </p:spPr>
        <p:txBody>
          <a:bodyPr/>
          <a:lstStyle/>
          <a:p>
            <a:endParaRPr lang="en-US"/>
          </a:p>
        </p:txBody>
      </p:sp>
      <p:sp>
        <p:nvSpPr>
          <p:cNvPr id="8" name="Text 5"/>
          <p:cNvSpPr/>
          <p:nvPr/>
        </p:nvSpPr>
        <p:spPr>
          <a:xfrm>
            <a:off x="4919901" y="21678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Parallel Processing</a:t>
            </a:r>
            <a:endParaRPr lang="en-US" sz="2200" dirty="0"/>
          </a:p>
        </p:txBody>
      </p:sp>
      <p:sp>
        <p:nvSpPr>
          <p:cNvPr id="9" name="Text 6"/>
          <p:cNvSpPr/>
          <p:nvPr/>
        </p:nvSpPr>
        <p:spPr>
          <a:xfrm>
            <a:off x="4919901" y="2658308"/>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The self-attention mechanism is highly parallelizable, making it suitable for efficient computation on modern hardware.</a:t>
            </a:r>
            <a:endParaRPr lang="en-US" sz="1750" dirty="0"/>
          </a:p>
        </p:txBody>
      </p:sp>
      <p:sp>
        <p:nvSpPr>
          <p:cNvPr id="10" name="Shape 7"/>
          <p:cNvSpPr/>
          <p:nvPr/>
        </p:nvSpPr>
        <p:spPr>
          <a:xfrm>
            <a:off x="793790" y="5296972"/>
            <a:ext cx="7556421" cy="2047994"/>
          </a:xfrm>
          <a:prstGeom prst="roundRect">
            <a:avLst>
              <a:gd name="adj" fmla="val 4652"/>
            </a:avLst>
          </a:prstGeom>
          <a:solidFill>
            <a:srgbClr val="E1E1EA"/>
          </a:solidFill>
          <a:ln w="7620">
            <a:solidFill>
              <a:srgbClr val="C7C7D0"/>
            </a:solidFill>
            <a:prstDash val="solid"/>
          </a:ln>
        </p:spPr>
        <p:txBody>
          <a:bodyPr/>
          <a:lstStyle/>
          <a:p>
            <a:endParaRPr lang="en-US"/>
          </a:p>
        </p:txBody>
      </p:sp>
      <p:sp>
        <p:nvSpPr>
          <p:cNvPr id="11" name="Text 8"/>
          <p:cNvSpPr/>
          <p:nvPr/>
        </p:nvSpPr>
        <p:spPr>
          <a:xfrm>
            <a:off x="1028224" y="553140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Adaptability</a:t>
            </a:r>
            <a:endParaRPr lang="en-US" sz="2200" dirty="0"/>
          </a:p>
        </p:txBody>
      </p:sp>
      <p:sp>
        <p:nvSpPr>
          <p:cNvPr id="12" name="Text 9"/>
          <p:cNvSpPr/>
          <p:nvPr/>
        </p:nvSpPr>
        <p:spPr>
          <a:xfrm>
            <a:off x="1028224" y="6021824"/>
            <a:ext cx="7087553" cy="1088708"/>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Self-attention is flexible and can be adapted to various computer vision tasks, including image classification, object detection, and segmentation.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95607"/>
            <a:ext cx="12739926"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Applications of Self-Attention in Computer Vision</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Image Classification</a:t>
            </a:r>
            <a:endParaRPr lang="en-US" sz="2200" dirty="0"/>
          </a:p>
        </p:txBody>
      </p:sp>
      <p:sp>
        <p:nvSpPr>
          <p:cNvPr id="4" name="Text 2"/>
          <p:cNvSpPr/>
          <p:nvPr/>
        </p:nvSpPr>
        <p:spPr>
          <a:xfrm>
            <a:off x="793790" y="3852505"/>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Self-attention allows models to identify relationships between different parts of an image, leading to improved classification accuracy.</a:t>
            </a:r>
            <a:endParaRPr lang="en-US" sz="1750" dirty="0"/>
          </a:p>
        </p:txBody>
      </p:sp>
      <p:sp>
        <p:nvSpPr>
          <p:cNvPr id="5" name="Text 3"/>
          <p:cNvSpPr/>
          <p:nvPr/>
        </p:nvSpPr>
        <p:spPr>
          <a:xfrm>
            <a:off x="4200406"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Object Detection</a:t>
            </a:r>
            <a:endParaRPr lang="en-US" sz="2200" dirty="0"/>
          </a:p>
        </p:txBody>
      </p:sp>
      <p:sp>
        <p:nvSpPr>
          <p:cNvPr id="6" name="Text 4"/>
          <p:cNvSpPr/>
          <p:nvPr/>
        </p:nvSpPr>
        <p:spPr>
          <a:xfrm>
            <a:off x="4200406" y="3852505"/>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Self-attention helps models pinpoint objects within an image, enhancing the detection of multiple objects and their spatial relationships.</a:t>
            </a:r>
            <a:endParaRPr lang="en-US" sz="1750" dirty="0"/>
          </a:p>
        </p:txBody>
      </p:sp>
      <p:sp>
        <p:nvSpPr>
          <p:cNvPr id="7" name="Text 5"/>
          <p:cNvSpPr/>
          <p:nvPr/>
        </p:nvSpPr>
        <p:spPr>
          <a:xfrm>
            <a:off x="7607022"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Image Segmentation</a:t>
            </a:r>
            <a:endParaRPr lang="en-US" sz="2200" dirty="0"/>
          </a:p>
        </p:txBody>
      </p:sp>
      <p:sp>
        <p:nvSpPr>
          <p:cNvPr id="8" name="Text 6"/>
          <p:cNvSpPr/>
          <p:nvPr/>
        </p:nvSpPr>
        <p:spPr>
          <a:xfrm>
            <a:off x="7607022" y="3852505"/>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Self-attention enables precise segmentation of objects or regions in images by capturing long-range dependencies and contextual information.</a:t>
            </a:r>
            <a:endParaRPr lang="en-US" sz="1750" dirty="0"/>
          </a:p>
        </p:txBody>
      </p:sp>
      <p:sp>
        <p:nvSpPr>
          <p:cNvPr id="9" name="Text 7"/>
          <p:cNvSpPr/>
          <p:nvPr/>
        </p:nvSpPr>
        <p:spPr>
          <a:xfrm>
            <a:off x="11013638"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Image Generation</a:t>
            </a:r>
            <a:endParaRPr lang="en-US" sz="2200" dirty="0"/>
          </a:p>
        </p:txBody>
      </p:sp>
      <p:sp>
        <p:nvSpPr>
          <p:cNvPr id="10" name="Text 8"/>
          <p:cNvSpPr/>
          <p:nvPr/>
        </p:nvSpPr>
        <p:spPr>
          <a:xfrm>
            <a:off x="11013638" y="3852505"/>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Self-attention plays a key role in generating realistic and coherent images, capturing complex relationships between different image elements.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65954"/>
            <a:ext cx="966978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Transformers for Image Classification</a:t>
            </a:r>
            <a:endParaRPr lang="en-US" sz="4450" dirty="0"/>
          </a:p>
        </p:txBody>
      </p:sp>
      <p:pic>
        <p:nvPicPr>
          <p:cNvPr id="3" name="Image 0" descr="preencoded.png"/>
          <p:cNvPicPr>
            <a:picLocks noChangeAspect="1"/>
          </p:cNvPicPr>
          <p:nvPr/>
        </p:nvPicPr>
        <p:blipFill>
          <a:blip r:embed="rId3"/>
          <a:stretch>
            <a:fillRect/>
          </a:stretch>
        </p:blipFill>
        <p:spPr>
          <a:xfrm>
            <a:off x="793790" y="2128361"/>
            <a:ext cx="4120753" cy="2546747"/>
          </a:xfrm>
          <a:prstGeom prst="rect">
            <a:avLst/>
          </a:prstGeom>
        </p:spPr>
      </p:pic>
      <p:sp>
        <p:nvSpPr>
          <p:cNvPr id="4" name="Text 1"/>
          <p:cNvSpPr/>
          <p:nvPr/>
        </p:nvSpPr>
        <p:spPr>
          <a:xfrm>
            <a:off x="793790" y="4958596"/>
            <a:ext cx="4120753" cy="708660"/>
          </a:xfrm>
          <a:prstGeom prst="rect">
            <a:avLst/>
          </a:prstGeom>
          <a:noFill/>
          <a:ln/>
        </p:spPr>
        <p:txBody>
          <a:bodyPr wrap="squar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Image Classification with Transformers</a:t>
            </a:r>
            <a:endParaRPr lang="en-US" sz="2200" dirty="0"/>
          </a:p>
        </p:txBody>
      </p:sp>
      <p:sp>
        <p:nvSpPr>
          <p:cNvPr id="5" name="Text 2"/>
          <p:cNvSpPr/>
          <p:nvPr/>
        </p:nvSpPr>
        <p:spPr>
          <a:xfrm>
            <a:off x="793790" y="5803344"/>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can process images holistically, capturing long-range dependencies and relationships between different regions.</a:t>
            </a:r>
            <a:endParaRPr lang="en-US" sz="1750" dirty="0"/>
          </a:p>
        </p:txBody>
      </p:sp>
      <p:pic>
        <p:nvPicPr>
          <p:cNvPr id="6" name="Image 1" descr="preencoded.png"/>
          <p:cNvPicPr>
            <a:picLocks noChangeAspect="1"/>
          </p:cNvPicPr>
          <p:nvPr/>
        </p:nvPicPr>
        <p:blipFill>
          <a:blip r:embed="rId4"/>
          <a:stretch>
            <a:fillRect/>
          </a:stretch>
        </p:blipFill>
        <p:spPr>
          <a:xfrm>
            <a:off x="5254704" y="2128361"/>
            <a:ext cx="4120872" cy="2546866"/>
          </a:xfrm>
          <a:prstGeom prst="rect">
            <a:avLst/>
          </a:prstGeom>
        </p:spPr>
      </p:pic>
      <p:sp>
        <p:nvSpPr>
          <p:cNvPr id="7" name="Text 3"/>
          <p:cNvSpPr/>
          <p:nvPr/>
        </p:nvSpPr>
        <p:spPr>
          <a:xfrm>
            <a:off x="5254704" y="4958715"/>
            <a:ext cx="3474720"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Training on Large Datasets</a:t>
            </a:r>
            <a:endParaRPr lang="en-US" sz="2200" dirty="0"/>
          </a:p>
        </p:txBody>
      </p:sp>
      <p:sp>
        <p:nvSpPr>
          <p:cNvPr id="8" name="Text 4"/>
          <p:cNvSpPr/>
          <p:nvPr/>
        </p:nvSpPr>
        <p:spPr>
          <a:xfrm>
            <a:off x="5254704" y="5449133"/>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are trained on massive datasets of labeled images, enabling them to learn robust representations and generalize well to unseen images.</a:t>
            </a:r>
            <a:endParaRPr lang="en-US" sz="1750" dirty="0"/>
          </a:p>
        </p:txBody>
      </p:sp>
      <p:pic>
        <p:nvPicPr>
          <p:cNvPr id="9" name="Image 2" descr="preencoded.png"/>
          <p:cNvPicPr>
            <a:picLocks noChangeAspect="1"/>
          </p:cNvPicPr>
          <p:nvPr/>
        </p:nvPicPr>
        <p:blipFill>
          <a:blip r:embed="rId5"/>
          <a:stretch>
            <a:fillRect/>
          </a:stretch>
        </p:blipFill>
        <p:spPr>
          <a:xfrm>
            <a:off x="9715738" y="2128361"/>
            <a:ext cx="4120753" cy="2546747"/>
          </a:xfrm>
          <a:prstGeom prst="rect">
            <a:avLst/>
          </a:prstGeom>
        </p:spPr>
      </p:pic>
      <p:sp>
        <p:nvSpPr>
          <p:cNvPr id="10" name="Text 5"/>
          <p:cNvSpPr/>
          <p:nvPr/>
        </p:nvSpPr>
        <p:spPr>
          <a:xfrm>
            <a:off x="9715738" y="4958596"/>
            <a:ext cx="3554016"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Performance and Accuracy</a:t>
            </a:r>
            <a:endParaRPr lang="en-US" sz="2200" dirty="0"/>
          </a:p>
        </p:txBody>
      </p:sp>
      <p:sp>
        <p:nvSpPr>
          <p:cNvPr id="11" name="Text 6"/>
          <p:cNvSpPr/>
          <p:nvPr/>
        </p:nvSpPr>
        <p:spPr>
          <a:xfrm>
            <a:off x="9715738" y="5449014"/>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have achieved state-of-the-art performance in image classification tasks, surpassing traditional convolutional neural networks (CNNs).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Transformers for Object Detection</a:t>
            </a:r>
            <a:endParaRPr lang="en-US" sz="4450" dirty="0"/>
          </a:p>
        </p:txBody>
      </p:sp>
      <p:sp>
        <p:nvSpPr>
          <p:cNvPr id="4" name="Shape 1"/>
          <p:cNvSpPr/>
          <p:nvPr/>
        </p:nvSpPr>
        <p:spPr>
          <a:xfrm>
            <a:off x="6280190" y="3119676"/>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5" name="Text 2"/>
          <p:cNvSpPr/>
          <p:nvPr/>
        </p:nvSpPr>
        <p:spPr>
          <a:xfrm>
            <a:off x="6462474" y="3204686"/>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7017306" y="3119676"/>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1. Bounding Box Prediction</a:t>
            </a:r>
            <a:endParaRPr lang="en-US" sz="2200" dirty="0"/>
          </a:p>
        </p:txBody>
      </p:sp>
      <p:sp>
        <p:nvSpPr>
          <p:cNvPr id="7" name="Text 4"/>
          <p:cNvSpPr/>
          <p:nvPr/>
        </p:nvSpPr>
        <p:spPr>
          <a:xfrm>
            <a:off x="7017306" y="3964424"/>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can predict precise bounding boxes for objects, even in complex scenes.</a:t>
            </a:r>
            <a:endParaRPr lang="en-US" sz="1750" dirty="0"/>
          </a:p>
        </p:txBody>
      </p:sp>
      <p:sp>
        <p:nvSpPr>
          <p:cNvPr id="8" name="Shape 5"/>
          <p:cNvSpPr/>
          <p:nvPr/>
        </p:nvSpPr>
        <p:spPr>
          <a:xfrm>
            <a:off x="10171867" y="3119676"/>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9" name="Text 6"/>
          <p:cNvSpPr/>
          <p:nvPr/>
        </p:nvSpPr>
        <p:spPr>
          <a:xfrm>
            <a:off x="10338316" y="3204686"/>
            <a:ext cx="177284"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10908983"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2. Improved Accuracy</a:t>
            </a:r>
            <a:endParaRPr lang="en-US" sz="2200" dirty="0"/>
          </a:p>
        </p:txBody>
      </p:sp>
      <p:sp>
        <p:nvSpPr>
          <p:cNvPr id="11" name="Text 8"/>
          <p:cNvSpPr/>
          <p:nvPr/>
        </p:nvSpPr>
        <p:spPr>
          <a:xfrm>
            <a:off x="10908983"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Self-attention mechanisms enable transformers to capture long-range dependencies, improving object detection accuracy.</a:t>
            </a:r>
            <a:endParaRPr lang="en-US" sz="1750" dirty="0"/>
          </a:p>
        </p:txBody>
      </p:sp>
      <p:sp>
        <p:nvSpPr>
          <p:cNvPr id="12" name="Shape 9"/>
          <p:cNvSpPr/>
          <p:nvPr/>
        </p:nvSpPr>
        <p:spPr>
          <a:xfrm>
            <a:off x="6280190" y="5906572"/>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13" name="Text 10"/>
          <p:cNvSpPr/>
          <p:nvPr/>
        </p:nvSpPr>
        <p:spPr>
          <a:xfrm>
            <a:off x="6444496" y="5991582"/>
            <a:ext cx="181689"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4" name="Text 11"/>
          <p:cNvSpPr/>
          <p:nvPr/>
        </p:nvSpPr>
        <p:spPr>
          <a:xfrm>
            <a:off x="7017306" y="5906572"/>
            <a:ext cx="3890962" cy="354330"/>
          </a:xfrm>
          <a:prstGeom prst="rect">
            <a:avLst/>
          </a:prstGeom>
          <a:noFill/>
          <a:ln/>
        </p:spPr>
        <p:txBody>
          <a:bodyPr wrap="none" lIns="0" tIns="0" rIns="0" bIns="0" rtlCol="0" anchor="t"/>
          <a:lstStyle/>
          <a:p>
            <a:pPr marL="0" indent="0">
              <a:lnSpc>
                <a:spcPts val="2750"/>
              </a:lnSpc>
              <a:buNone/>
            </a:pPr>
            <a:r>
              <a:rPr lang="en-US" sz="2200" dirty="0">
                <a:solidFill>
                  <a:srgbClr val="3C3939"/>
                </a:solidFill>
                <a:latin typeface="Raleway" pitchFamily="34" charset="0"/>
                <a:ea typeface="Raleway" pitchFamily="34" charset="-122"/>
                <a:cs typeface="Raleway" pitchFamily="34" charset="-120"/>
              </a:rPr>
              <a:t>3. Enhanced Feature Learning</a:t>
            </a:r>
            <a:endParaRPr lang="en-US" sz="2200" dirty="0"/>
          </a:p>
        </p:txBody>
      </p:sp>
      <p:sp>
        <p:nvSpPr>
          <p:cNvPr id="15" name="Text 12"/>
          <p:cNvSpPr/>
          <p:nvPr/>
        </p:nvSpPr>
        <p:spPr>
          <a:xfrm>
            <a:off x="7017306" y="63969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Transformers learn richer and more discriminative features compared to traditional CNNs.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47405"/>
            <a:ext cx="9923264"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Transformers for Image Segmentation</a:t>
            </a:r>
            <a:endParaRPr lang="en-US" sz="4450" dirty="0"/>
          </a:p>
        </p:txBody>
      </p:sp>
      <p:pic>
        <p:nvPicPr>
          <p:cNvPr id="3" name="Image 0" descr="preencoded.png"/>
          <p:cNvPicPr>
            <a:picLocks noChangeAspect="1"/>
          </p:cNvPicPr>
          <p:nvPr/>
        </p:nvPicPr>
        <p:blipFill>
          <a:blip r:embed="rId3"/>
          <a:stretch>
            <a:fillRect/>
          </a:stretch>
        </p:blipFill>
        <p:spPr>
          <a:xfrm>
            <a:off x="793790" y="2309813"/>
            <a:ext cx="4120753" cy="2546747"/>
          </a:xfrm>
          <a:prstGeom prst="rect">
            <a:avLst/>
          </a:prstGeom>
        </p:spPr>
      </p:pic>
      <p:sp>
        <p:nvSpPr>
          <p:cNvPr id="4" name="Text 1"/>
          <p:cNvSpPr/>
          <p:nvPr/>
        </p:nvSpPr>
        <p:spPr>
          <a:xfrm>
            <a:off x="793790" y="5140047"/>
            <a:ext cx="3456861"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Precise Object Boundaries</a:t>
            </a:r>
            <a:endParaRPr lang="en-US" sz="2200" dirty="0"/>
          </a:p>
        </p:txBody>
      </p:sp>
      <p:sp>
        <p:nvSpPr>
          <p:cNvPr id="5" name="Text 2"/>
          <p:cNvSpPr/>
          <p:nvPr/>
        </p:nvSpPr>
        <p:spPr>
          <a:xfrm>
            <a:off x="793790" y="5630466"/>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excel at identifying intricate object boundaries, providing pixel-level precision in image segmentation.</a:t>
            </a:r>
            <a:endParaRPr lang="en-US" sz="1750" dirty="0"/>
          </a:p>
        </p:txBody>
      </p:sp>
      <p:pic>
        <p:nvPicPr>
          <p:cNvPr id="6" name="Image 1" descr="preencoded.png"/>
          <p:cNvPicPr>
            <a:picLocks noChangeAspect="1"/>
          </p:cNvPicPr>
          <p:nvPr/>
        </p:nvPicPr>
        <p:blipFill>
          <a:blip r:embed="rId4"/>
          <a:stretch>
            <a:fillRect/>
          </a:stretch>
        </p:blipFill>
        <p:spPr>
          <a:xfrm>
            <a:off x="5254704" y="2309813"/>
            <a:ext cx="4120872" cy="2546866"/>
          </a:xfrm>
          <a:prstGeom prst="rect">
            <a:avLst/>
          </a:prstGeom>
        </p:spPr>
      </p:pic>
      <p:sp>
        <p:nvSpPr>
          <p:cNvPr id="7" name="Text 3"/>
          <p:cNvSpPr/>
          <p:nvPr/>
        </p:nvSpPr>
        <p:spPr>
          <a:xfrm>
            <a:off x="5254704" y="5140166"/>
            <a:ext cx="3250883"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Semantic Understanding</a:t>
            </a:r>
            <a:endParaRPr lang="en-US" sz="2200" dirty="0"/>
          </a:p>
        </p:txBody>
      </p:sp>
      <p:sp>
        <p:nvSpPr>
          <p:cNvPr id="8" name="Text 4"/>
          <p:cNvSpPr/>
          <p:nvPr/>
        </p:nvSpPr>
        <p:spPr>
          <a:xfrm>
            <a:off x="5254704" y="5630585"/>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They can distinguish and segment different objects based on their semantic meaning, enabling complex scene analysis.</a:t>
            </a:r>
            <a:endParaRPr lang="en-US" sz="1750" dirty="0"/>
          </a:p>
        </p:txBody>
      </p:sp>
      <p:pic>
        <p:nvPicPr>
          <p:cNvPr id="9" name="Image 2" descr="preencoded.png"/>
          <p:cNvPicPr>
            <a:picLocks noChangeAspect="1"/>
          </p:cNvPicPr>
          <p:nvPr/>
        </p:nvPicPr>
        <p:blipFill>
          <a:blip r:embed="rId5"/>
          <a:stretch>
            <a:fillRect/>
          </a:stretch>
        </p:blipFill>
        <p:spPr>
          <a:xfrm>
            <a:off x="9715738" y="2309813"/>
            <a:ext cx="4120753" cy="2546747"/>
          </a:xfrm>
          <a:prstGeom prst="rect">
            <a:avLst/>
          </a:prstGeom>
        </p:spPr>
      </p:pic>
      <p:sp>
        <p:nvSpPr>
          <p:cNvPr id="10" name="Text 5"/>
          <p:cNvSpPr/>
          <p:nvPr/>
        </p:nvSpPr>
        <p:spPr>
          <a:xfrm>
            <a:off x="9715738" y="5140047"/>
            <a:ext cx="384369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Medical Imaging Applications</a:t>
            </a:r>
            <a:endParaRPr lang="en-US" sz="2200" dirty="0"/>
          </a:p>
        </p:txBody>
      </p:sp>
      <p:sp>
        <p:nvSpPr>
          <p:cNvPr id="11" name="Text 6"/>
          <p:cNvSpPr/>
          <p:nvPr/>
        </p:nvSpPr>
        <p:spPr>
          <a:xfrm>
            <a:off x="9715738" y="5630466"/>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Transformers are revolutionizing medical imaging, enabling accurate segmentation of tumors, organs, and other structures.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TotalTime>
  <Words>2063</Words>
  <Application>Microsoft Macintosh PowerPoint</Application>
  <PresentationFormat>Custom</PresentationFormat>
  <Paragraphs>256</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Raleway</vt:lpstr>
      <vt:lpstr>Arial</vt:lpstr>
      <vt:lpstr>Roboto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Office</cp:lastModifiedBy>
  <cp:revision>2</cp:revision>
  <dcterms:created xsi:type="dcterms:W3CDTF">2024-11-18T23:59:14Z</dcterms:created>
  <dcterms:modified xsi:type="dcterms:W3CDTF">2024-11-19T02:17:35Z</dcterms:modified>
</cp:coreProperties>
</file>